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1"/>
    <p:sldMasterId id="2147483815" r:id="rId2"/>
  </p:sldMasterIdLst>
  <p:notesMasterIdLst>
    <p:notesMasterId r:id="rId21"/>
  </p:notesMasterIdLst>
  <p:handoutMasterIdLst>
    <p:handoutMasterId r:id="rId22"/>
  </p:handoutMasterIdLst>
  <p:sldIdLst>
    <p:sldId id="1987" r:id="rId3"/>
    <p:sldId id="1781" r:id="rId4"/>
    <p:sldId id="1989" r:id="rId5"/>
    <p:sldId id="2102" r:id="rId6"/>
    <p:sldId id="2082" r:id="rId7"/>
    <p:sldId id="2083" r:id="rId8"/>
    <p:sldId id="2084" r:id="rId9"/>
    <p:sldId id="2085" r:id="rId10"/>
    <p:sldId id="2086" r:id="rId11"/>
    <p:sldId id="2087" r:id="rId12"/>
    <p:sldId id="2088" r:id="rId13"/>
    <p:sldId id="2106" r:id="rId14"/>
    <p:sldId id="2089" r:id="rId15"/>
    <p:sldId id="2108" r:id="rId16"/>
    <p:sldId id="2109" r:id="rId17"/>
    <p:sldId id="2110" r:id="rId18"/>
    <p:sldId id="2091" r:id="rId19"/>
    <p:sldId id="1917" r:id="rId20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Matula" initials="OM" lastIdx="72" clrIdx="0"/>
  <p:cmAuthor id="2" name="Broucek" initials="B" lastIdx="18" clrIdx="1"/>
  <p:cmAuthor id="3" name="Fišer Josef" initials="FJ" lastIdx="2" clrIdx="2"/>
  <p:cmAuthor id="4" name="Ida Veit" initials="IV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258"/>
    <a:srgbClr val="6BBA8B"/>
    <a:srgbClr val="F2AA5D"/>
    <a:srgbClr val="086788"/>
    <a:srgbClr val="10322C"/>
    <a:srgbClr val="EA6967"/>
    <a:srgbClr val="6F6F6F"/>
    <a:srgbClr val="999999"/>
    <a:srgbClr val="A3D4C5"/>
    <a:srgbClr val="9CC2C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82667" autoAdjust="0"/>
  </p:normalViewPr>
  <p:slideViewPr>
    <p:cSldViewPr snapToGrid="0">
      <p:cViewPr varScale="1">
        <p:scale>
          <a:sx n="114" d="100"/>
          <a:sy n="114" d="100"/>
        </p:scale>
        <p:origin x="81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15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Stepanyova" userId="b04dbc00-0efd-4315-b146-ae82da95e664" providerId="ADAL" clId="{CBBC50B8-D352-464C-B9DC-263ABCC5C7FE}"/>
    <pc:docChg chg="delSld">
      <pc:chgData name="Gabriela Stepanyova" userId="b04dbc00-0efd-4315-b146-ae82da95e664" providerId="ADAL" clId="{CBBC50B8-D352-464C-B9DC-263ABCC5C7FE}" dt="2022-09-14T09:54:14.241" v="1" actId="47"/>
      <pc:docMkLst>
        <pc:docMk/>
      </pc:docMkLst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1630611360" sldId="1710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682129880" sldId="2039"/>
        </pc:sldMkLst>
      </pc:sldChg>
      <pc:sldChg chg="del">
        <pc:chgData name="Gabriela Stepanyova" userId="b04dbc00-0efd-4315-b146-ae82da95e664" providerId="ADAL" clId="{CBBC50B8-D352-464C-B9DC-263ABCC5C7FE}" dt="2022-09-14T09:54:14.241" v="1" actId="47"/>
        <pc:sldMkLst>
          <pc:docMk/>
          <pc:sldMk cId="854315556" sldId="2092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2241767447" sldId="2093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239677171" sldId="2094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3618257573" sldId="2095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3130647710" sldId="2096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4110587956" sldId="2097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1702492362" sldId="2098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698425343" sldId="2099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2842610946" sldId="2100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1130728687" sldId="2101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2488263316" sldId="2103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3782992888" sldId="2113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3918498527" sldId="2114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1911479876" sldId="2115"/>
        </pc:sldMkLst>
      </pc:sldChg>
      <pc:sldChg chg="del">
        <pc:chgData name="Gabriela Stepanyova" userId="b04dbc00-0efd-4315-b146-ae82da95e664" providerId="ADAL" clId="{CBBC50B8-D352-464C-B9DC-263ABCC5C7FE}" dt="2022-09-14T09:51:06.821" v="0" actId="47"/>
        <pc:sldMkLst>
          <pc:docMk/>
          <pc:sldMk cId="1961821626" sldId="21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43038947884523"/>
          <c:y val="0.20805652810565492"/>
          <c:w val="0.31256771111662446"/>
          <c:h val="0.59054200243111454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F2AA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0867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8238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Ano, respondent osobně (vyjma seniorství)</c:v>
                </c:pt>
                <c:pt idx="1">
                  <c:v>Respondent i někdo z domácnosti</c:v>
                </c:pt>
                <c:pt idx="2">
                  <c:v>Respondent ne, ale někdo z domácnosti ano</c:v>
                </c:pt>
                <c:pt idx="3">
                  <c:v>Respondent ani nikdo z domácnosti, ale žije s dětmi</c:v>
                </c:pt>
                <c:pt idx="4">
                  <c:v>Respondent ani nikdo z domácnosti, ale je mu více než 64 let</c:v>
                </c:pt>
                <c:pt idx="5">
                  <c:v>Ne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18.399999999999999</c:v>
                </c:pt>
                <c:pt idx="1">
                  <c:v>11.5</c:v>
                </c:pt>
                <c:pt idx="2">
                  <c:v>15.2</c:v>
                </c:pt>
                <c:pt idx="3">
                  <c:v>22.7</c:v>
                </c:pt>
                <c:pt idx="4">
                  <c:v>8.3000000000000007</c:v>
                </c:pt>
                <c:pt idx="5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939075598287586"/>
          <c:y val="1.1175852180728489E-2"/>
          <c:w val="0.50382784197277242"/>
          <c:h val="0.9518945562746690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Celkem (N=1477)</c:v>
                </c:pt>
              </c:strCache>
            </c:strRef>
          </c:tx>
          <c:dPt>
            <c:idx val="0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6BBA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EFC2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Nevím</c:v>
                </c:pt>
                <c:pt idx="3">
                  <c:v>Spíše ne</c:v>
                </c:pt>
                <c:pt idx="4">
                  <c:v>Určitě ne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22.2</c:v>
                </c:pt>
                <c:pt idx="1">
                  <c:v>32.1</c:v>
                </c:pt>
                <c:pt idx="2">
                  <c:v>12.4</c:v>
                </c:pt>
                <c:pt idx="3">
                  <c:v>16.7</c:v>
                </c:pt>
                <c:pt idx="4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152617790561232E-2"/>
          <c:y val="0.30904604568430244"/>
          <c:w val="0.23659121939162542"/>
          <c:h val="0.38190761530194162"/>
        </c:manualLayout>
      </c:layout>
      <c:overlay val="0"/>
      <c:txPr>
        <a:bodyPr/>
        <a:lstStyle/>
        <a:p>
          <a:pPr>
            <a:defRPr lang="cs-CZ" sz="1200" b="0" i="0" u="none" strike="noStrike" kern="1200" baseline="0">
              <a:solidFill>
                <a:srgbClr val="E7E6E6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List1!$B$2:$B$19</c:f>
              <c:numCache>
                <c:formatCode>General</c:formatCode>
                <c:ptCount val="18"/>
                <c:pt idx="0">
                  <c:v>22.2</c:v>
                </c:pt>
                <c:pt idx="1">
                  <c:v>27.3</c:v>
                </c:pt>
                <c:pt idx="2">
                  <c:v>17.3</c:v>
                </c:pt>
                <c:pt idx="3">
                  <c:v>23</c:v>
                </c:pt>
                <c:pt idx="4">
                  <c:v>23.7</c:v>
                </c:pt>
                <c:pt idx="5">
                  <c:v>17.8</c:v>
                </c:pt>
                <c:pt idx="6">
                  <c:v>22</c:v>
                </c:pt>
                <c:pt idx="7">
                  <c:v>20.9</c:v>
                </c:pt>
                <c:pt idx="8">
                  <c:v>25.1</c:v>
                </c:pt>
                <c:pt idx="9">
                  <c:v>22.8</c:v>
                </c:pt>
                <c:pt idx="10">
                  <c:v>21.8</c:v>
                </c:pt>
                <c:pt idx="11">
                  <c:v>24.6</c:v>
                </c:pt>
                <c:pt idx="12">
                  <c:v>20.7</c:v>
                </c:pt>
                <c:pt idx="13">
                  <c:v>16.3</c:v>
                </c:pt>
                <c:pt idx="14">
                  <c:v>21.7</c:v>
                </c:pt>
                <c:pt idx="15">
                  <c:v>23.6</c:v>
                </c:pt>
                <c:pt idx="16">
                  <c:v>29.9</c:v>
                </c:pt>
                <c:pt idx="17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List1!$C$2:$C$19</c:f>
              <c:numCache>
                <c:formatCode>General</c:formatCode>
                <c:ptCount val="18"/>
                <c:pt idx="0">
                  <c:v>32.1</c:v>
                </c:pt>
                <c:pt idx="1">
                  <c:v>33.700000000000003</c:v>
                </c:pt>
                <c:pt idx="2">
                  <c:v>30.7</c:v>
                </c:pt>
                <c:pt idx="3">
                  <c:v>35.9</c:v>
                </c:pt>
                <c:pt idx="4">
                  <c:v>30.3</c:v>
                </c:pt>
                <c:pt idx="5">
                  <c:v>29.1</c:v>
                </c:pt>
                <c:pt idx="6">
                  <c:v>30.6</c:v>
                </c:pt>
                <c:pt idx="7">
                  <c:v>32.1</c:v>
                </c:pt>
                <c:pt idx="8">
                  <c:v>36.1</c:v>
                </c:pt>
                <c:pt idx="9">
                  <c:v>32.6</c:v>
                </c:pt>
                <c:pt idx="10">
                  <c:v>35.1</c:v>
                </c:pt>
                <c:pt idx="11">
                  <c:v>28.5</c:v>
                </c:pt>
                <c:pt idx="12">
                  <c:v>35.1</c:v>
                </c:pt>
                <c:pt idx="13">
                  <c:v>27.4</c:v>
                </c:pt>
                <c:pt idx="14">
                  <c:v>32.299999999999997</c:v>
                </c:pt>
                <c:pt idx="15">
                  <c:v>31.5</c:v>
                </c:pt>
                <c:pt idx="16">
                  <c:v>32.299999999999997</c:v>
                </c:pt>
                <c:pt idx="17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List1!$D$2:$D$19</c:f>
              <c:numCache>
                <c:formatCode>General</c:formatCode>
                <c:ptCount val="18"/>
                <c:pt idx="0">
                  <c:v>12.4</c:v>
                </c:pt>
                <c:pt idx="1">
                  <c:v>8.6</c:v>
                </c:pt>
                <c:pt idx="2">
                  <c:v>16</c:v>
                </c:pt>
                <c:pt idx="3">
                  <c:v>11.3</c:v>
                </c:pt>
                <c:pt idx="4">
                  <c:v>13.7</c:v>
                </c:pt>
                <c:pt idx="5">
                  <c:v>11.9</c:v>
                </c:pt>
                <c:pt idx="6">
                  <c:v>15</c:v>
                </c:pt>
                <c:pt idx="7">
                  <c:v>11.3</c:v>
                </c:pt>
                <c:pt idx="8">
                  <c:v>8.1</c:v>
                </c:pt>
                <c:pt idx="9">
                  <c:v>13</c:v>
                </c:pt>
                <c:pt idx="10">
                  <c:v>9.9</c:v>
                </c:pt>
                <c:pt idx="11">
                  <c:v>10.1</c:v>
                </c:pt>
                <c:pt idx="12">
                  <c:v>12.5</c:v>
                </c:pt>
                <c:pt idx="13">
                  <c:v>13.8</c:v>
                </c:pt>
                <c:pt idx="14">
                  <c:v>11.9</c:v>
                </c:pt>
                <c:pt idx="15">
                  <c:v>14.2</c:v>
                </c:pt>
                <c:pt idx="16">
                  <c:v>7.7</c:v>
                </c:pt>
                <c:pt idx="17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List1!$E$2:$E$19</c:f>
              <c:numCache>
                <c:formatCode>General</c:formatCode>
                <c:ptCount val="18"/>
                <c:pt idx="0">
                  <c:v>16.7</c:v>
                </c:pt>
                <c:pt idx="1">
                  <c:v>15.6</c:v>
                </c:pt>
                <c:pt idx="2">
                  <c:v>17.8</c:v>
                </c:pt>
                <c:pt idx="3">
                  <c:v>13.7</c:v>
                </c:pt>
                <c:pt idx="4">
                  <c:v>16.2</c:v>
                </c:pt>
                <c:pt idx="5">
                  <c:v>23.1</c:v>
                </c:pt>
                <c:pt idx="6">
                  <c:v>15</c:v>
                </c:pt>
                <c:pt idx="7">
                  <c:v>17.899999999999999</c:v>
                </c:pt>
                <c:pt idx="8">
                  <c:v>19</c:v>
                </c:pt>
                <c:pt idx="9">
                  <c:v>19.2</c:v>
                </c:pt>
                <c:pt idx="10">
                  <c:v>18</c:v>
                </c:pt>
                <c:pt idx="11">
                  <c:v>15.9</c:v>
                </c:pt>
                <c:pt idx="12">
                  <c:v>13.4</c:v>
                </c:pt>
                <c:pt idx="13">
                  <c:v>20.7</c:v>
                </c:pt>
                <c:pt idx="14">
                  <c:v>16.8</c:v>
                </c:pt>
                <c:pt idx="15">
                  <c:v>16.600000000000001</c:v>
                </c:pt>
                <c:pt idx="16">
                  <c:v>18.8</c:v>
                </c:pt>
                <c:pt idx="17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List1!$F$2:$F$19</c:f>
              <c:numCache>
                <c:formatCode>General</c:formatCode>
                <c:ptCount val="18"/>
                <c:pt idx="0">
                  <c:v>16.5</c:v>
                </c:pt>
                <c:pt idx="1">
                  <c:v>14.8</c:v>
                </c:pt>
                <c:pt idx="2">
                  <c:v>18.2</c:v>
                </c:pt>
                <c:pt idx="3">
                  <c:v>16.100000000000001</c:v>
                </c:pt>
                <c:pt idx="4">
                  <c:v>16.100000000000001</c:v>
                </c:pt>
                <c:pt idx="5">
                  <c:v>18.100000000000001</c:v>
                </c:pt>
                <c:pt idx="6">
                  <c:v>17.5</c:v>
                </c:pt>
                <c:pt idx="7">
                  <c:v>17.8</c:v>
                </c:pt>
                <c:pt idx="8">
                  <c:v>11.7</c:v>
                </c:pt>
                <c:pt idx="9">
                  <c:v>12.4</c:v>
                </c:pt>
                <c:pt idx="10">
                  <c:v>15.1</c:v>
                </c:pt>
                <c:pt idx="11">
                  <c:v>21</c:v>
                </c:pt>
                <c:pt idx="12">
                  <c:v>18.2</c:v>
                </c:pt>
                <c:pt idx="13">
                  <c:v>21.8</c:v>
                </c:pt>
                <c:pt idx="14">
                  <c:v>17.3</c:v>
                </c:pt>
                <c:pt idx="15">
                  <c:v>14.1</c:v>
                </c:pt>
                <c:pt idx="16">
                  <c:v>11.3</c:v>
                </c:pt>
                <c:pt idx="17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6-4F1F-A221-DC73DC4DC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242313088"/>
        <c:axId val="242314624"/>
      </c:barChart>
      <c:catAx>
        <c:axId val="242313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242314624"/>
        <c:crosses val="autoZero"/>
        <c:auto val="1"/>
        <c:lblAlgn val="ctr"/>
        <c:lblOffset val="100"/>
        <c:noMultiLvlLbl val="0"/>
      </c:catAx>
      <c:valAx>
        <c:axId val="24231462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4231308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1574584487790486"/>
          <c:y val="0.89353247587928242"/>
          <c:w val="0.67752044782242105"/>
          <c:h val="5.5095640590101719E-2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99886099143267"/>
          <c:y val="3.446415826918052E-2"/>
          <c:w val="0.60100113900856733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1"/>
            <c:invertIfNegative val="0"/>
            <c:bubble3D val="0"/>
            <c:spPr>
              <a:solidFill>
                <a:srgbClr val="D5D0C4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Lékař</c:v>
                </c:pt>
                <c:pt idx="1">
                  <c:v>Zdravotní sestra</c:v>
                </c:pt>
                <c:pt idx="2">
                  <c:v>Magistr farmacie = lékárník</c:v>
                </c:pt>
                <c:pt idx="3">
                  <c:v>Záchranář</c:v>
                </c:pt>
                <c:pt idx="4">
                  <c:v>Jakýkoliv pracovník ve zdravotnictví</c:v>
                </c:pt>
                <c:pt idx="5">
                  <c:v>Stomatolog (zubař)</c:v>
                </c:pt>
                <c:pt idx="6">
                  <c:v>Laborant</c:v>
                </c:pt>
                <c:pt idx="7">
                  <c:v>Kdokoliv sám doma</c:v>
                </c:pt>
                <c:pt idx="8">
                  <c:v>Libovolný zaměstnanec Min.zdravotnictví</c:v>
                </c:pt>
                <c:pt idx="9">
                  <c:v>Od někoho jiného</c:v>
                </c:pt>
                <c:pt idx="10">
                  <c:v>Od nikoho, nechci očkování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78.599999999999994</c:v>
                </c:pt>
                <c:pt idx="1">
                  <c:v>68.3</c:v>
                </c:pt>
                <c:pt idx="2">
                  <c:v>37.299999999999997</c:v>
                </c:pt>
                <c:pt idx="3">
                  <c:v>30.8</c:v>
                </c:pt>
                <c:pt idx="4">
                  <c:v>11.4</c:v>
                </c:pt>
                <c:pt idx="5">
                  <c:v>10.6</c:v>
                </c:pt>
                <c:pt idx="6">
                  <c:v>8.9</c:v>
                </c:pt>
                <c:pt idx="7">
                  <c:v>4.2</c:v>
                </c:pt>
                <c:pt idx="8">
                  <c:v>2.2999999999999998</c:v>
                </c:pt>
                <c:pt idx="9">
                  <c:v>0.9</c:v>
                </c:pt>
                <c:pt idx="1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2214784"/>
        <c:axId val="242213248"/>
      </c:barChart>
      <c:valAx>
        <c:axId val="242213248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42214784"/>
        <c:crosses val="max"/>
        <c:crossBetween val="between"/>
      </c:valAx>
      <c:catAx>
        <c:axId val="242214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6F6F6F"/>
                </a:solidFill>
              </a:defRPr>
            </a:pPr>
            <a:endParaRPr lang="cs-CZ"/>
          </a:p>
        </c:txPr>
        <c:crossAx val="2422132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939075598287586"/>
          <c:y val="1.1175852180728489E-2"/>
          <c:w val="0.50382784197277242"/>
          <c:h val="0.9518945562746690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AF42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6BBA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Nevím</c:v>
                </c:pt>
                <c:pt idx="3">
                  <c:v>Spíše ne</c:v>
                </c:pt>
                <c:pt idx="4">
                  <c:v>Určitě ne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21</c:v>
                </c:pt>
                <c:pt idx="2">
                  <c:v>23.9</c:v>
                </c:pt>
                <c:pt idx="3">
                  <c:v>25.4</c:v>
                </c:pt>
                <c:pt idx="4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152617790561232E-2"/>
          <c:y val="0.30904604568430244"/>
          <c:w val="0.23659121939162542"/>
          <c:h val="0.38190761530194162"/>
        </c:manualLayout>
      </c:layout>
      <c:overlay val="0"/>
      <c:txPr>
        <a:bodyPr/>
        <a:lstStyle/>
        <a:p>
          <a:pPr>
            <a:defRPr lang="cs-CZ" sz="1200" b="0" i="0" u="none" strike="noStrike" kern="1200" baseline="0">
              <a:solidFill>
                <a:srgbClr val="E7E6E6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Uvedl na 1. místě</c:v>
                </c:pt>
              </c:strCache>
            </c:strRef>
          </c:tx>
          <c:spPr>
            <a:solidFill>
              <a:srgbClr val="AF424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Nedostatečná informovanost 
o očkování a jeho dostupnosti </c:v>
                </c:pt>
                <c:pt idx="1">
                  <c:v>Úhrada očkování z veřejného zdravotního pojištění se týká jen omezené skupiny lidí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33.6</c:v>
                </c:pt>
                <c:pt idx="1">
                  <c:v>28</c:v>
                </c:pt>
                <c:pt idx="2">
                  <c:v>9.3000000000000007</c:v>
                </c:pt>
                <c:pt idx="3">
                  <c:v>11.7</c:v>
                </c:pt>
                <c:pt idx="4">
                  <c:v>6.4</c:v>
                </c:pt>
                <c:pt idx="5">
                  <c:v>3.9</c:v>
                </c:pt>
                <c:pt idx="6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místo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Nedostatečná informovanost 
o očkování a jeho dostupnosti </c:v>
                </c:pt>
                <c:pt idx="1">
                  <c:v>Úhrada očkování z veřejného zdravotního pojištění se týká jen omezené skupiny lidí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16.8</c:v>
                </c:pt>
                <c:pt idx="1">
                  <c:v>16.899999999999999</c:v>
                </c:pt>
                <c:pt idx="2">
                  <c:v>14.8</c:v>
                </c:pt>
                <c:pt idx="3">
                  <c:v>13.6</c:v>
                </c:pt>
                <c:pt idx="4">
                  <c:v>8.5</c:v>
                </c:pt>
                <c:pt idx="5">
                  <c:v>2.2999999999999998</c:v>
                </c:pt>
                <c:pt idx="6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místo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Nedostatečná informovanost 
o očkování a jeho dostupnosti </c:v>
                </c:pt>
                <c:pt idx="1">
                  <c:v>Úhrada očkování z veřejného zdravotního pojištění se týká jen omezené skupiny lidí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7.4</c:v>
                </c:pt>
                <c:pt idx="1">
                  <c:v>7.9</c:v>
                </c:pt>
                <c:pt idx="2">
                  <c:v>14.6</c:v>
                </c:pt>
                <c:pt idx="3">
                  <c:v>13.5</c:v>
                </c:pt>
                <c:pt idx="4">
                  <c:v>4.5</c:v>
                </c:pt>
                <c:pt idx="5">
                  <c:v>5.8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4.-7. místo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Nedostatečná informovanost 
o očkování a jeho dostupnosti </c:v>
                </c:pt>
                <c:pt idx="1">
                  <c:v>Úhrada očkování z veřejného zdravotního pojištění se týká jen omezené skupiny lidí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8.2999999999999989</c:v>
                </c:pt>
                <c:pt idx="2">
                  <c:v>8.4</c:v>
                </c:pt>
                <c:pt idx="3">
                  <c:v>7</c:v>
                </c:pt>
                <c:pt idx="4">
                  <c:v>13</c:v>
                </c:pt>
                <c:pt idx="5">
                  <c:v>12.9</c:v>
                </c:pt>
                <c:pt idx="6">
                  <c:v>1.2999999999999998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Neuvedl vůbec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Nedostatečná informovanost 
o očkování a jeho dostupnosti </c:v>
                </c:pt>
                <c:pt idx="1">
                  <c:v>Úhrada očkování z veřejného zdravotního pojištění se týká jen omezené skupiny lidí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</c:strCache>
            </c:strRef>
          </c:cat>
          <c:val>
            <c:numRef>
              <c:f>List1!$F$2:$F$8</c:f>
              <c:numCache>
                <c:formatCode>General</c:formatCode>
                <c:ptCount val="7"/>
                <c:pt idx="0">
                  <c:v>37.6</c:v>
                </c:pt>
                <c:pt idx="1">
                  <c:v>38.700000000000003</c:v>
                </c:pt>
                <c:pt idx="2">
                  <c:v>52.9</c:v>
                </c:pt>
                <c:pt idx="3">
                  <c:v>54.2</c:v>
                </c:pt>
                <c:pt idx="4">
                  <c:v>67.5</c:v>
                </c:pt>
                <c:pt idx="5">
                  <c:v>75</c:v>
                </c:pt>
                <c:pt idx="6">
                  <c:v>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0-42D0-B709-6C87964FC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242044288"/>
        <c:axId val="242062464"/>
      </c:barChart>
      <c:catAx>
        <c:axId val="2420442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242062464"/>
        <c:crosses val="autoZero"/>
        <c:auto val="1"/>
        <c:lblAlgn val="ctr"/>
        <c:lblOffset val="100"/>
        <c:noMultiLvlLbl val="0"/>
      </c:catAx>
      <c:valAx>
        <c:axId val="24206246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4204428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3570678530640191"/>
          <c:y val="0.8958323866648491"/>
          <c:w val="0.66180259755179094"/>
          <c:h val="5.5095640590101719E-2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Uvedl na 1. místě</c:v>
                </c:pt>
              </c:strCache>
            </c:strRef>
          </c:tx>
          <c:spPr>
            <a:solidFill>
              <a:srgbClr val="AF424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Úhrada očkování z veřejného zdravotního pojištění se týká jen omezené skupiny lidí </c:v>
                </c:pt>
                <c:pt idx="1">
                  <c:v>Nedostatečná informovanost o očkování a jeho dostupnosti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  <c:pt idx="7">
                  <c:v>Nic z uvedeného není bariéra 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23.5</c:v>
                </c:pt>
                <c:pt idx="1">
                  <c:v>22.5</c:v>
                </c:pt>
                <c:pt idx="2">
                  <c:v>8.9</c:v>
                </c:pt>
                <c:pt idx="3">
                  <c:v>11.4</c:v>
                </c:pt>
                <c:pt idx="4">
                  <c:v>6.6</c:v>
                </c:pt>
                <c:pt idx="5">
                  <c:v>1.2</c:v>
                </c:pt>
                <c:pt idx="6">
                  <c:v>3.7</c:v>
                </c:pt>
                <c:pt idx="7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místo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Úhrada očkování z veřejného zdravotního pojištění se týká jen omezené skupiny lidí </c:v>
                </c:pt>
                <c:pt idx="1">
                  <c:v>Nedostatečná informovanost o očkování a jeho dostupnosti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  <c:pt idx="7">
                  <c:v>Nic z uvedeného není bariéra 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10.3</c:v>
                </c:pt>
                <c:pt idx="1">
                  <c:v>12.2</c:v>
                </c:pt>
                <c:pt idx="2">
                  <c:v>11.7</c:v>
                </c:pt>
                <c:pt idx="3">
                  <c:v>8.5</c:v>
                </c:pt>
                <c:pt idx="4">
                  <c:v>5.3</c:v>
                </c:pt>
                <c:pt idx="5">
                  <c:v>2.7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místo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Úhrada očkování z veřejného zdravotního pojištění se týká jen omezené skupiny lidí </c:v>
                </c:pt>
                <c:pt idx="1">
                  <c:v>Nedostatečná informovanost o očkování a jeho dostupnosti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  <c:pt idx="7">
                  <c:v>Nic z uvedeného není bariéra 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5.6</c:v>
                </c:pt>
                <c:pt idx="1">
                  <c:v>4.5</c:v>
                </c:pt>
                <c:pt idx="2">
                  <c:v>8.1</c:v>
                </c:pt>
                <c:pt idx="3">
                  <c:v>6.3</c:v>
                </c:pt>
                <c:pt idx="4">
                  <c:v>5.5</c:v>
                </c:pt>
                <c:pt idx="5">
                  <c:v>3.4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4.-7. místo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Úhrada očkování z veřejného zdravotního pojištění se týká jen omezené skupiny lidí </c:v>
                </c:pt>
                <c:pt idx="1">
                  <c:v>Nedostatečná informovanost o očkování a jeho dostupnosti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  <c:pt idx="7">
                  <c:v>Nic z uvedeného není bariéra 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  <c:pt idx="0">
                  <c:v>3.3000000000000003</c:v>
                </c:pt>
                <c:pt idx="1">
                  <c:v>2.9000000000000004</c:v>
                </c:pt>
                <c:pt idx="2">
                  <c:v>3.4000000000000004</c:v>
                </c:pt>
                <c:pt idx="3">
                  <c:v>4.5999999999999996</c:v>
                </c:pt>
                <c:pt idx="4">
                  <c:v>5.3</c:v>
                </c:pt>
                <c:pt idx="5">
                  <c:v>5.9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Neuvedl vůbec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Úhrada očkování z veřejného zdravotního pojištění se týká jen omezené skupiny lidí </c:v>
                </c:pt>
                <c:pt idx="1">
                  <c:v>Nedostatečná informovanost o očkování a jeho dostupnosti </c:v>
                </c:pt>
                <c:pt idx="2">
                  <c:v>Nutnost objednání se na očkování k lékaři dostatečně dopředu a na konkrétní čas </c:v>
                </c:pt>
                <c:pt idx="3">
                  <c:v>Nutnost návštěvy ordinace lékaře </c:v>
                </c:pt>
                <c:pt idx="4">
                  <c:v>Krátká ordinační doba praktických lékařů </c:v>
                </c:pt>
                <c:pt idx="5">
                  <c:v>Nedostatečná síť očkovacích míst </c:v>
                </c:pt>
                <c:pt idx="6">
                  <c:v>Něco jiného </c:v>
                </c:pt>
                <c:pt idx="7">
                  <c:v>Nic z uvedeného není bariéra </c:v>
                </c:pt>
              </c:strCache>
            </c:strRef>
          </c:cat>
          <c:val>
            <c:numRef>
              <c:f>List1!$F$2:$F$9</c:f>
              <c:numCache>
                <c:formatCode>General</c:formatCode>
                <c:ptCount val="8"/>
                <c:pt idx="0">
                  <c:v>57.4</c:v>
                </c:pt>
                <c:pt idx="1">
                  <c:v>58</c:v>
                </c:pt>
                <c:pt idx="2">
                  <c:v>67.900000000000006</c:v>
                </c:pt>
                <c:pt idx="3">
                  <c:v>69.2</c:v>
                </c:pt>
                <c:pt idx="4">
                  <c:v>77.3</c:v>
                </c:pt>
                <c:pt idx="5">
                  <c:v>86.7</c:v>
                </c:pt>
                <c:pt idx="6">
                  <c:v>95</c:v>
                </c:pt>
                <c:pt idx="7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2-4C1D-B58F-248FD4122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77057152"/>
        <c:axId val="177067136"/>
      </c:barChart>
      <c:catAx>
        <c:axId val="1770571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77067136"/>
        <c:crosses val="autoZero"/>
        <c:auto val="1"/>
        <c:lblAlgn val="ctr"/>
        <c:lblOffset val="100"/>
        <c:noMultiLvlLbl val="0"/>
      </c:catAx>
      <c:valAx>
        <c:axId val="17706713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7705715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393360478502549"/>
          <c:y val="0.8958323866648491"/>
          <c:w val="0.66066395214974505"/>
          <c:h val="5.5095640590101719E-2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99886099143267"/>
          <c:y val="3.446415826918052E-2"/>
          <c:w val="0.60100113900856733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1"/>
            <c:invertIfNegative val="0"/>
            <c:bubble3D val="0"/>
            <c:spPr>
              <a:solidFill>
                <a:srgbClr val="D5D0C4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Lidé nemají důvěru v očkování</c:v>
                </c:pt>
                <c:pt idx="1">
                  <c:v>Lidé podceňují chřipku</c:v>
                </c:pt>
                <c:pt idx="2">
                  <c:v>Očkování proti chřipce nemají hrazené všichni občané</c:v>
                </c:pt>
                <c:pt idx="3">
                  <c:v>Lidé nemají dostatečnou důvěru ve státní instituce, které očkování doporučují</c:v>
                </c:pt>
                <c:pt idx="4">
                  <c:v>Stát se nevěnuje osvětě, edukaci a motivaci občanů k očkování</c:v>
                </c:pt>
                <c:pt idx="5">
                  <c:v>Lékaři nebo lékárníci očkování proti chřipce málo doporučují</c:v>
                </c:pt>
                <c:pt idx="6">
                  <c:v>Chybí adresné zvaní občanů na očkování (dopisem, emailem nebo SMS)</c:v>
                </c:pt>
                <c:pt idx="7">
                  <c:v>V ČR není možné očkování v lékárnách</c:v>
                </c:pt>
                <c:pt idx="8">
                  <c:v>Něco jiného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56.9</c:v>
                </c:pt>
                <c:pt idx="1">
                  <c:v>49.8</c:v>
                </c:pt>
                <c:pt idx="2">
                  <c:v>36.5</c:v>
                </c:pt>
                <c:pt idx="3">
                  <c:v>34.299999999999997</c:v>
                </c:pt>
                <c:pt idx="4">
                  <c:v>28.6</c:v>
                </c:pt>
                <c:pt idx="5">
                  <c:v>20</c:v>
                </c:pt>
                <c:pt idx="6">
                  <c:v>19.399999999999999</c:v>
                </c:pt>
                <c:pt idx="7">
                  <c:v>9.9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7160576"/>
        <c:axId val="177146496"/>
      </c:barChart>
      <c:valAx>
        <c:axId val="177146496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77160576"/>
        <c:crosses val="max"/>
        <c:crossBetween val="between"/>
      </c:valAx>
      <c:catAx>
        <c:axId val="177160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6F6F6F"/>
                </a:solidFill>
              </a:defRPr>
            </a:pPr>
            <a:endParaRPr lang="cs-CZ"/>
          </a:p>
        </c:txPr>
        <c:crossAx val="1771464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939075598287586"/>
          <c:y val="1.1175852180728489E-2"/>
          <c:w val="0.50382784197277242"/>
          <c:h val="0.9518945562746690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6BBA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EFC2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Nevím</c:v>
                </c:pt>
                <c:pt idx="3">
                  <c:v>Spíše ne</c:v>
                </c:pt>
                <c:pt idx="4">
                  <c:v>Určitě ne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15.5</c:v>
                </c:pt>
                <c:pt idx="1">
                  <c:v>28.4</c:v>
                </c:pt>
                <c:pt idx="2">
                  <c:v>18.3</c:v>
                </c:pt>
                <c:pt idx="3">
                  <c:v>22.9</c:v>
                </c:pt>
                <c:pt idx="4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152617790561232E-2"/>
          <c:y val="0.30904604568430244"/>
          <c:w val="0.23659121939162542"/>
          <c:h val="0.38190761530194162"/>
        </c:manualLayout>
      </c:layout>
      <c:overlay val="0"/>
      <c:txPr>
        <a:bodyPr/>
        <a:lstStyle/>
        <a:p>
          <a:pPr>
            <a:defRPr lang="cs-CZ" sz="1200" b="0" i="0" u="none" strike="noStrike" kern="1200" baseline="0">
              <a:solidFill>
                <a:srgbClr val="E7E6E6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List1!$B$2:$B$19</c:f>
              <c:numCache>
                <c:formatCode>General</c:formatCode>
                <c:ptCount val="18"/>
                <c:pt idx="0">
                  <c:v>15.5</c:v>
                </c:pt>
                <c:pt idx="1">
                  <c:v>19.2</c:v>
                </c:pt>
                <c:pt idx="2">
                  <c:v>11.9</c:v>
                </c:pt>
                <c:pt idx="3">
                  <c:v>16.2</c:v>
                </c:pt>
                <c:pt idx="4">
                  <c:v>17.5</c:v>
                </c:pt>
                <c:pt idx="5">
                  <c:v>10.3</c:v>
                </c:pt>
                <c:pt idx="6">
                  <c:v>16.899999999999999</c:v>
                </c:pt>
                <c:pt idx="7">
                  <c:v>15.3</c:v>
                </c:pt>
                <c:pt idx="8">
                  <c:v>12.1</c:v>
                </c:pt>
                <c:pt idx="9">
                  <c:v>16.7</c:v>
                </c:pt>
                <c:pt idx="10">
                  <c:v>20.5</c:v>
                </c:pt>
                <c:pt idx="11">
                  <c:v>18.5</c:v>
                </c:pt>
                <c:pt idx="12">
                  <c:v>12.8</c:v>
                </c:pt>
                <c:pt idx="13">
                  <c:v>9.5</c:v>
                </c:pt>
                <c:pt idx="14">
                  <c:v>15.7</c:v>
                </c:pt>
                <c:pt idx="15">
                  <c:v>14.9</c:v>
                </c:pt>
                <c:pt idx="16">
                  <c:v>25.6</c:v>
                </c:pt>
                <c:pt idx="17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List1!$C$2:$C$19</c:f>
              <c:numCache>
                <c:formatCode>General</c:formatCode>
                <c:ptCount val="18"/>
                <c:pt idx="0">
                  <c:v>28.4</c:v>
                </c:pt>
                <c:pt idx="1">
                  <c:v>30.6</c:v>
                </c:pt>
                <c:pt idx="2">
                  <c:v>26.4</c:v>
                </c:pt>
                <c:pt idx="3">
                  <c:v>30.2</c:v>
                </c:pt>
                <c:pt idx="4">
                  <c:v>26.1</c:v>
                </c:pt>
                <c:pt idx="5">
                  <c:v>29.7</c:v>
                </c:pt>
                <c:pt idx="6">
                  <c:v>26.8</c:v>
                </c:pt>
                <c:pt idx="7">
                  <c:v>28.8</c:v>
                </c:pt>
                <c:pt idx="8">
                  <c:v>31.7</c:v>
                </c:pt>
                <c:pt idx="9">
                  <c:v>32</c:v>
                </c:pt>
                <c:pt idx="10">
                  <c:v>29.2</c:v>
                </c:pt>
                <c:pt idx="11">
                  <c:v>28.7</c:v>
                </c:pt>
                <c:pt idx="12">
                  <c:v>24.1</c:v>
                </c:pt>
                <c:pt idx="13">
                  <c:v>27.4</c:v>
                </c:pt>
                <c:pt idx="14">
                  <c:v>28.1</c:v>
                </c:pt>
                <c:pt idx="15">
                  <c:v>29.4</c:v>
                </c:pt>
                <c:pt idx="16">
                  <c:v>34</c:v>
                </c:pt>
                <c:pt idx="1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List1!$D$2:$D$19</c:f>
              <c:numCache>
                <c:formatCode>General</c:formatCode>
                <c:ptCount val="18"/>
                <c:pt idx="0">
                  <c:v>18.3</c:v>
                </c:pt>
                <c:pt idx="1">
                  <c:v>15.2</c:v>
                </c:pt>
                <c:pt idx="2">
                  <c:v>21.2</c:v>
                </c:pt>
                <c:pt idx="3">
                  <c:v>17.7</c:v>
                </c:pt>
                <c:pt idx="4">
                  <c:v>20.9</c:v>
                </c:pt>
                <c:pt idx="5">
                  <c:v>14.1</c:v>
                </c:pt>
                <c:pt idx="6">
                  <c:v>22.4</c:v>
                </c:pt>
                <c:pt idx="7">
                  <c:v>15.7</c:v>
                </c:pt>
                <c:pt idx="8">
                  <c:v>13</c:v>
                </c:pt>
                <c:pt idx="9">
                  <c:v>17.600000000000001</c:v>
                </c:pt>
                <c:pt idx="10">
                  <c:v>15.4</c:v>
                </c:pt>
                <c:pt idx="11">
                  <c:v>14.6</c:v>
                </c:pt>
                <c:pt idx="12">
                  <c:v>21.1</c:v>
                </c:pt>
                <c:pt idx="13">
                  <c:v>13</c:v>
                </c:pt>
                <c:pt idx="14">
                  <c:v>17.2</c:v>
                </c:pt>
                <c:pt idx="15">
                  <c:v>21.7</c:v>
                </c:pt>
                <c:pt idx="16">
                  <c:v>10.199999999999999</c:v>
                </c:pt>
                <c:pt idx="17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List1!$E$2:$E$19</c:f>
              <c:numCache>
                <c:formatCode>General</c:formatCode>
                <c:ptCount val="18"/>
                <c:pt idx="0">
                  <c:v>22.9</c:v>
                </c:pt>
                <c:pt idx="1">
                  <c:v>22</c:v>
                </c:pt>
                <c:pt idx="2">
                  <c:v>23.8</c:v>
                </c:pt>
                <c:pt idx="3">
                  <c:v>22.9</c:v>
                </c:pt>
                <c:pt idx="4">
                  <c:v>20.7</c:v>
                </c:pt>
                <c:pt idx="5">
                  <c:v>27.3</c:v>
                </c:pt>
                <c:pt idx="6">
                  <c:v>18.5</c:v>
                </c:pt>
                <c:pt idx="7">
                  <c:v>24.6</c:v>
                </c:pt>
                <c:pt idx="8">
                  <c:v>30.9</c:v>
                </c:pt>
                <c:pt idx="9">
                  <c:v>21.9</c:v>
                </c:pt>
                <c:pt idx="10">
                  <c:v>20.7</c:v>
                </c:pt>
                <c:pt idx="11">
                  <c:v>21.1</c:v>
                </c:pt>
                <c:pt idx="12">
                  <c:v>25.2</c:v>
                </c:pt>
                <c:pt idx="13">
                  <c:v>25</c:v>
                </c:pt>
                <c:pt idx="14">
                  <c:v>22.9</c:v>
                </c:pt>
                <c:pt idx="15">
                  <c:v>23.1</c:v>
                </c:pt>
                <c:pt idx="16">
                  <c:v>22.4</c:v>
                </c:pt>
                <c:pt idx="17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List1!$F$2:$F$19</c:f>
              <c:numCache>
                <c:formatCode>General</c:formatCode>
                <c:ptCount val="18"/>
                <c:pt idx="0">
                  <c:v>14.9</c:v>
                </c:pt>
                <c:pt idx="1">
                  <c:v>13</c:v>
                </c:pt>
                <c:pt idx="2">
                  <c:v>16.7</c:v>
                </c:pt>
                <c:pt idx="3">
                  <c:v>13.1</c:v>
                </c:pt>
                <c:pt idx="4">
                  <c:v>14.7</c:v>
                </c:pt>
                <c:pt idx="5">
                  <c:v>18.600000000000001</c:v>
                </c:pt>
                <c:pt idx="6">
                  <c:v>15.4</c:v>
                </c:pt>
                <c:pt idx="7">
                  <c:v>15.6</c:v>
                </c:pt>
                <c:pt idx="8">
                  <c:v>12.4</c:v>
                </c:pt>
                <c:pt idx="9">
                  <c:v>11.8</c:v>
                </c:pt>
                <c:pt idx="10">
                  <c:v>14.1</c:v>
                </c:pt>
                <c:pt idx="11">
                  <c:v>17</c:v>
                </c:pt>
                <c:pt idx="12">
                  <c:v>16.8</c:v>
                </c:pt>
                <c:pt idx="13">
                  <c:v>25.1</c:v>
                </c:pt>
                <c:pt idx="14">
                  <c:v>16.100000000000001</c:v>
                </c:pt>
                <c:pt idx="15">
                  <c:v>11</c:v>
                </c:pt>
                <c:pt idx="16">
                  <c:v>7.8</c:v>
                </c:pt>
                <c:pt idx="1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6-4F1F-A221-DC73DC4DC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242400256"/>
        <c:axId val="242410624"/>
      </c:barChart>
      <c:catAx>
        <c:axId val="2424002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242410624"/>
        <c:crosses val="autoZero"/>
        <c:auto val="1"/>
        <c:lblAlgn val="ctr"/>
        <c:lblOffset val="100"/>
        <c:noMultiLvlLbl val="0"/>
      </c:catAx>
      <c:valAx>
        <c:axId val="24241062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4240025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1574584487790486"/>
          <c:y val="0.89353247587928242"/>
          <c:w val="0.67752044782242105"/>
          <c:h val="5.5095640590101719E-2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939075598287586"/>
          <c:y val="1.1175852180728489E-2"/>
          <c:w val="0.50382784197277242"/>
          <c:h val="0.9518945562746690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Celkem (N=1477)</c:v>
                </c:pt>
              </c:strCache>
            </c:strRef>
          </c:tx>
          <c:dPt>
            <c:idx val="0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6BBA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EFC2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Nevím</c:v>
                </c:pt>
                <c:pt idx="3">
                  <c:v>Spíše ne</c:v>
                </c:pt>
                <c:pt idx="4">
                  <c:v>Určitě ne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42</c:v>
                </c:pt>
                <c:pt idx="1">
                  <c:v>31.6</c:v>
                </c:pt>
                <c:pt idx="2">
                  <c:v>6.7</c:v>
                </c:pt>
                <c:pt idx="3">
                  <c:v>11.7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152617790561232E-2"/>
          <c:y val="0.30904604568430244"/>
          <c:w val="0.23659121939162542"/>
          <c:h val="0.38190761530194162"/>
        </c:manualLayout>
      </c:layout>
      <c:overlay val="0"/>
      <c:txPr>
        <a:bodyPr/>
        <a:lstStyle/>
        <a:p>
          <a:pPr>
            <a:defRPr lang="cs-CZ" sz="1200" b="0" i="0" u="none" strike="noStrike" kern="1200" baseline="0">
              <a:solidFill>
                <a:srgbClr val="E7E6E6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List1!$B$2:$B$19</c:f>
              <c:numCache>
                <c:formatCode>General</c:formatCode>
                <c:ptCount val="18"/>
                <c:pt idx="0">
                  <c:v>42</c:v>
                </c:pt>
                <c:pt idx="1">
                  <c:v>44.5</c:v>
                </c:pt>
                <c:pt idx="2">
                  <c:v>39.5</c:v>
                </c:pt>
                <c:pt idx="3">
                  <c:v>47.4</c:v>
                </c:pt>
                <c:pt idx="4">
                  <c:v>41.5</c:v>
                </c:pt>
                <c:pt idx="5">
                  <c:v>33.299999999999997</c:v>
                </c:pt>
                <c:pt idx="6">
                  <c:v>37.799999999999997</c:v>
                </c:pt>
                <c:pt idx="7">
                  <c:v>42.4</c:v>
                </c:pt>
                <c:pt idx="8">
                  <c:v>51.8</c:v>
                </c:pt>
                <c:pt idx="9">
                  <c:v>40.700000000000003</c:v>
                </c:pt>
                <c:pt idx="10">
                  <c:v>37.799999999999997</c:v>
                </c:pt>
                <c:pt idx="11">
                  <c:v>44.4</c:v>
                </c:pt>
                <c:pt idx="12">
                  <c:v>50.7</c:v>
                </c:pt>
                <c:pt idx="13">
                  <c:v>32.1</c:v>
                </c:pt>
                <c:pt idx="14">
                  <c:v>43.1</c:v>
                </c:pt>
                <c:pt idx="15">
                  <c:v>38.5</c:v>
                </c:pt>
                <c:pt idx="16">
                  <c:v>42.2</c:v>
                </c:pt>
                <c:pt idx="17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List1!$C$2:$C$19</c:f>
              <c:numCache>
                <c:formatCode>General</c:formatCode>
                <c:ptCount val="18"/>
                <c:pt idx="0">
                  <c:v>31.6</c:v>
                </c:pt>
                <c:pt idx="1">
                  <c:v>31.6</c:v>
                </c:pt>
                <c:pt idx="2">
                  <c:v>31.6</c:v>
                </c:pt>
                <c:pt idx="3">
                  <c:v>29.7</c:v>
                </c:pt>
                <c:pt idx="4">
                  <c:v>32.200000000000003</c:v>
                </c:pt>
                <c:pt idx="5">
                  <c:v>33.9</c:v>
                </c:pt>
                <c:pt idx="6">
                  <c:v>30</c:v>
                </c:pt>
                <c:pt idx="7">
                  <c:v>33.9</c:v>
                </c:pt>
                <c:pt idx="8">
                  <c:v>31.4</c:v>
                </c:pt>
                <c:pt idx="9">
                  <c:v>30.1</c:v>
                </c:pt>
                <c:pt idx="10">
                  <c:v>34.6</c:v>
                </c:pt>
                <c:pt idx="11">
                  <c:v>31.4</c:v>
                </c:pt>
                <c:pt idx="12">
                  <c:v>28.3</c:v>
                </c:pt>
                <c:pt idx="13">
                  <c:v>31</c:v>
                </c:pt>
                <c:pt idx="14">
                  <c:v>30.6</c:v>
                </c:pt>
                <c:pt idx="15">
                  <c:v>34.9</c:v>
                </c:pt>
                <c:pt idx="16">
                  <c:v>33.1</c:v>
                </c:pt>
                <c:pt idx="1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List1!$D$2:$D$19</c:f>
              <c:numCache>
                <c:formatCode>General</c:formatCode>
                <c:ptCount val="18"/>
                <c:pt idx="0">
                  <c:v>6.7</c:v>
                </c:pt>
                <c:pt idx="1">
                  <c:v>6.3</c:v>
                </c:pt>
                <c:pt idx="2">
                  <c:v>7.1</c:v>
                </c:pt>
                <c:pt idx="3">
                  <c:v>5.4</c:v>
                </c:pt>
                <c:pt idx="4">
                  <c:v>7.3</c:v>
                </c:pt>
                <c:pt idx="5">
                  <c:v>7.7</c:v>
                </c:pt>
                <c:pt idx="6">
                  <c:v>9.3000000000000007</c:v>
                </c:pt>
                <c:pt idx="7">
                  <c:v>5</c:v>
                </c:pt>
                <c:pt idx="8">
                  <c:v>3.3</c:v>
                </c:pt>
                <c:pt idx="9">
                  <c:v>6.9</c:v>
                </c:pt>
                <c:pt idx="10">
                  <c:v>6.3</c:v>
                </c:pt>
                <c:pt idx="11">
                  <c:v>3</c:v>
                </c:pt>
                <c:pt idx="12">
                  <c:v>6.7</c:v>
                </c:pt>
                <c:pt idx="13">
                  <c:v>7.8</c:v>
                </c:pt>
                <c:pt idx="14">
                  <c:v>6.1</c:v>
                </c:pt>
                <c:pt idx="15">
                  <c:v>8.6999999999999993</c:v>
                </c:pt>
                <c:pt idx="16">
                  <c:v>5.6</c:v>
                </c:pt>
                <c:pt idx="17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List1!$E$2:$E$19</c:f>
              <c:numCache>
                <c:formatCode>General</c:formatCode>
                <c:ptCount val="18"/>
                <c:pt idx="0">
                  <c:v>11.7</c:v>
                </c:pt>
                <c:pt idx="1">
                  <c:v>11</c:v>
                </c:pt>
                <c:pt idx="2">
                  <c:v>12.3</c:v>
                </c:pt>
                <c:pt idx="3">
                  <c:v>9.4</c:v>
                </c:pt>
                <c:pt idx="4">
                  <c:v>11.6</c:v>
                </c:pt>
                <c:pt idx="5">
                  <c:v>15.8</c:v>
                </c:pt>
                <c:pt idx="6">
                  <c:v>12.5</c:v>
                </c:pt>
                <c:pt idx="7">
                  <c:v>12.1</c:v>
                </c:pt>
                <c:pt idx="8">
                  <c:v>8.6</c:v>
                </c:pt>
                <c:pt idx="9">
                  <c:v>16.7</c:v>
                </c:pt>
                <c:pt idx="10">
                  <c:v>12.7</c:v>
                </c:pt>
                <c:pt idx="11">
                  <c:v>13.4</c:v>
                </c:pt>
                <c:pt idx="12">
                  <c:v>7.4</c:v>
                </c:pt>
                <c:pt idx="13">
                  <c:v>15.9</c:v>
                </c:pt>
                <c:pt idx="14">
                  <c:v>12.6</c:v>
                </c:pt>
                <c:pt idx="15">
                  <c:v>8.8000000000000007</c:v>
                </c:pt>
                <c:pt idx="16">
                  <c:v>13.2</c:v>
                </c:pt>
                <c:pt idx="1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List1!$F$2:$F$19</c:f>
              <c:numCache>
                <c:formatCode>General</c:formatCode>
                <c:ptCount val="18"/>
                <c:pt idx="0">
                  <c:v>8</c:v>
                </c:pt>
                <c:pt idx="1">
                  <c:v>6.5</c:v>
                </c:pt>
                <c:pt idx="2">
                  <c:v>9.5</c:v>
                </c:pt>
                <c:pt idx="3">
                  <c:v>8</c:v>
                </c:pt>
                <c:pt idx="4">
                  <c:v>7.3</c:v>
                </c:pt>
                <c:pt idx="5">
                  <c:v>9.4</c:v>
                </c:pt>
                <c:pt idx="6">
                  <c:v>10.3</c:v>
                </c:pt>
                <c:pt idx="7">
                  <c:v>6.6</c:v>
                </c:pt>
                <c:pt idx="8">
                  <c:v>4.9000000000000004</c:v>
                </c:pt>
                <c:pt idx="9">
                  <c:v>5.6</c:v>
                </c:pt>
                <c:pt idx="10">
                  <c:v>8.5</c:v>
                </c:pt>
                <c:pt idx="11">
                  <c:v>7.9</c:v>
                </c:pt>
                <c:pt idx="12">
                  <c:v>6.9</c:v>
                </c:pt>
                <c:pt idx="13">
                  <c:v>13.3</c:v>
                </c:pt>
                <c:pt idx="14">
                  <c:v>7.7</c:v>
                </c:pt>
                <c:pt idx="15">
                  <c:v>9.1</c:v>
                </c:pt>
                <c:pt idx="16">
                  <c:v>5.9</c:v>
                </c:pt>
                <c:pt idx="1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6-4F1F-A221-DC73DC4DC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243019776"/>
        <c:axId val="243021312"/>
      </c:barChart>
      <c:catAx>
        <c:axId val="243019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243021312"/>
        <c:crosses val="autoZero"/>
        <c:auto val="1"/>
        <c:lblAlgn val="ctr"/>
        <c:lblOffset val="100"/>
        <c:noMultiLvlLbl val="0"/>
      </c:catAx>
      <c:valAx>
        <c:axId val="2430213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4301977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1574584487790486"/>
          <c:y val="0.89353247587928242"/>
          <c:w val="0.67752044782242105"/>
          <c:h val="5.5095640590101719E-2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4F9100-EEFD-4D39-82AC-86F8A9ED64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D98C07-36DB-4364-9BB6-4C71F582E7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522DA-9D8C-42FD-B3D2-1BB86A8D00A1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F320B7-EFFC-4704-B559-FE1F3013B9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B63133-C690-46AD-A4F5-9EE74EA289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702E-1359-4F5C-85E8-7E5FA8F57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58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D73D-7D79-4447-B331-272C974673BE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DC8BB-E834-42D4-BE32-67928E1934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35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4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://www.median.cz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tgisurveys.com/" TargetMode="External"/><Relationship Id="rId5" Type="http://schemas.openxmlformats.org/officeDocument/2006/relationships/hyperlink" Target="http://www.esomar.org/" TargetMode="External"/><Relationship Id="rId4" Type="http://schemas.openxmlformats.org/officeDocument/2006/relationships/hyperlink" Target="http://www.simar.cz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tgisurveys.com/" TargetMode="Externa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ar.cz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tgisurveys.com/" TargetMode="External"/><Relationship Id="rId4" Type="http://schemas.openxmlformats.org/officeDocument/2006/relationships/hyperlink" Target="http://www.esomar.org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hyperlink" Target="http://www.tgisurveys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33939D1-83A6-4F9A-8D93-7C279C69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E95BB26-AECA-4613-9124-CED5B56BBA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300">
                <a:srgbClr val="5D216D">
                  <a:alpha val="77000"/>
                </a:srgbClr>
              </a:gs>
              <a:gs pos="0">
                <a:srgbClr val="093C63">
                  <a:alpha val="69000"/>
                </a:srgbClr>
              </a:gs>
              <a:gs pos="100000">
                <a:srgbClr val="950F74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1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EB5E573-2192-406C-BD2F-E947BD5773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5144" y="3861780"/>
            <a:ext cx="3161710" cy="4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2158349"/>
            <a:ext cx="5328000" cy="4284000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20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9690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E3812C4B-833E-4D4B-ABEA-1CA4A5E86B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874" y="1825624"/>
            <a:ext cx="11151029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>
              <a:buSzPct val="70000"/>
              <a:buFontTx/>
              <a:buNone/>
              <a:defRPr/>
            </a:lvl1pPr>
            <a:lvl2pPr>
              <a:buSzPct val="70000"/>
              <a:defRPr/>
            </a:lvl2pPr>
            <a:lvl3pPr marL="1143000" indent="-228600">
              <a:buSzPct val="7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7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7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6682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2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BF3FE4-7AB1-4ED9-8C50-F4817EFC2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7661" cy="685800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04961" y="4875261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  <a:hlinkClick r:id="rId3"/>
              </a:rPr>
              <a:t>www.median.cz</a:t>
            </a:r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977661" cy="6858000"/>
          </a:xfrm>
          <a:prstGeom prst="rect">
            <a:avLst/>
          </a:prstGeom>
          <a:gradFill flip="none" rotWithShape="1">
            <a:gsLst>
              <a:gs pos="100000">
                <a:srgbClr val="7C1771">
                  <a:alpha val="79000"/>
                </a:srgbClr>
              </a:gs>
              <a:gs pos="20000">
                <a:srgbClr val="093C63">
                  <a:alpha val="63922"/>
                </a:srgbClr>
              </a:gs>
              <a:gs pos="51000">
                <a:srgbClr val="49276B">
                  <a:alpha val="62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7421098" y="4410722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8A6E95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1411945"/>
            <a:ext cx="0" cy="4627312"/>
          </a:xfrm>
          <a:prstGeom prst="line">
            <a:avLst/>
          </a:prstGeom>
          <a:ln w="19050">
            <a:solidFill>
              <a:srgbClr val="8A6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0CE71C97-6D03-4654-A15B-A74CD59A58C0}"/>
              </a:ext>
            </a:extLst>
          </p:cNvPr>
          <p:cNvSpPr/>
          <p:nvPr userDrawn="1"/>
        </p:nvSpPr>
        <p:spPr>
          <a:xfrm>
            <a:off x="404986" y="5829102"/>
            <a:ext cx="2167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Crossmediální</a:t>
            </a:r>
            <a:r>
              <a:rPr lang="cs-CZ" sz="14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elektronické měření konzumace médií a lokalizace pohybu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BECAC61-23B7-44A9-B738-E41211DE74A2}"/>
              </a:ext>
            </a:extLst>
          </p:cNvPr>
          <p:cNvSpPr/>
          <p:nvPr userDrawn="1"/>
        </p:nvSpPr>
        <p:spPr>
          <a:xfrm>
            <a:off x="2987038" y="1345116"/>
            <a:ext cx="4511033" cy="4627312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5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6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A3BBA368-7700-4459-86D9-8153824D55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630" y="4759126"/>
            <a:ext cx="2438400" cy="997528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184EC52E-3678-4062-850C-8C1A7B9D018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80532" y="152478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374F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11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3D9149F8-531D-4ABB-A7F9-C1FAD6A05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7" cy="4202349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87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rázdný_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5760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grpSp>
        <p:nvGrpSpPr>
          <p:cNvPr id="3" name="Grafický objekt 6">
            <a:extLst>
              <a:ext uri="{FF2B5EF4-FFF2-40B4-BE49-F238E27FC236}">
                <a16:creationId xmlns:a16="http://schemas.microsoft.com/office/drawing/2014/main" id="{4D767816-172A-439D-9AFB-ECB75B8C63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8838" y="6453336"/>
            <a:ext cx="1859069" cy="240027"/>
            <a:chOff x="9051954" y="6495597"/>
            <a:chExt cx="2444196" cy="315573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2E8D156E-DDBE-453D-9030-76C53D61CE13}"/>
                </a:ext>
              </a:extLst>
            </p:cNvPr>
            <p:cNvSpPr/>
            <p:nvPr/>
          </p:nvSpPr>
          <p:spPr>
            <a:xfrm>
              <a:off x="9207597" y="6581503"/>
              <a:ext cx="108043" cy="35983"/>
            </a:xfrm>
            <a:custGeom>
              <a:avLst/>
              <a:gdLst>
                <a:gd name="connsiteX0" fmla="*/ 83513 w 108042"/>
                <a:gd name="connsiteY0" fmla="*/ 405 h 35983"/>
                <a:gd name="connsiteX1" fmla="*/ 18227 w 108042"/>
                <a:gd name="connsiteY1" fmla="*/ 23082 h 35983"/>
                <a:gd name="connsiteX2" fmla="*/ 299 w 108042"/>
                <a:gd name="connsiteY2" fmla="*/ 42856 h 35983"/>
                <a:gd name="connsiteX3" fmla="*/ 22668 w 108042"/>
                <a:gd name="connsiteY3" fmla="*/ 53489 h 35983"/>
                <a:gd name="connsiteX4" fmla="*/ 34293 w 108042"/>
                <a:gd name="connsiteY4" fmla="*/ 40995 h 35983"/>
                <a:gd name="connsiteX5" fmla="*/ 84598 w 108042"/>
                <a:gd name="connsiteY5" fmla="*/ 23798 h 35983"/>
                <a:gd name="connsiteX6" fmla="*/ 115666 w 108042"/>
                <a:gd name="connsiteY6" fmla="*/ 27479 h 35983"/>
                <a:gd name="connsiteX7" fmla="*/ 120393 w 108042"/>
                <a:gd name="connsiteY7" fmla="*/ 4413 h 35983"/>
                <a:gd name="connsiteX8" fmla="*/ 83513 w 108042"/>
                <a:gd name="connsiteY8" fmla="*/ 405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42" h="35983">
                  <a:moveTo>
                    <a:pt x="83513" y="405"/>
                  </a:moveTo>
                  <a:cubicBezTo>
                    <a:pt x="58647" y="1428"/>
                    <a:pt x="35459" y="9484"/>
                    <a:pt x="18227" y="23082"/>
                  </a:cubicBezTo>
                  <a:cubicBezTo>
                    <a:pt x="10716" y="29013"/>
                    <a:pt x="4719" y="35678"/>
                    <a:pt x="299" y="42856"/>
                  </a:cubicBezTo>
                  <a:lnTo>
                    <a:pt x="22668" y="53489"/>
                  </a:lnTo>
                  <a:cubicBezTo>
                    <a:pt x="25574" y="49031"/>
                    <a:pt x="29463" y="44819"/>
                    <a:pt x="34293" y="40995"/>
                  </a:cubicBezTo>
                  <a:cubicBezTo>
                    <a:pt x="47330" y="30689"/>
                    <a:pt x="65196" y="24575"/>
                    <a:pt x="84598" y="23798"/>
                  </a:cubicBezTo>
                  <a:cubicBezTo>
                    <a:pt x="95670" y="23348"/>
                    <a:pt x="106190" y="24739"/>
                    <a:pt x="115666" y="27479"/>
                  </a:cubicBezTo>
                  <a:lnTo>
                    <a:pt x="120393" y="4413"/>
                  </a:lnTo>
                  <a:cubicBezTo>
                    <a:pt x="108953" y="1346"/>
                    <a:pt x="96489" y="-127"/>
                    <a:pt x="83513" y="405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C76A7C9D-3FEE-49ED-BB6A-6D01ECDC882A}"/>
                </a:ext>
              </a:extLst>
            </p:cNvPr>
            <p:cNvSpPr/>
            <p:nvPr/>
          </p:nvSpPr>
          <p:spPr>
            <a:xfrm>
              <a:off x="9051954" y="6624613"/>
              <a:ext cx="144057" cy="143933"/>
            </a:xfrm>
            <a:custGeom>
              <a:avLst/>
              <a:gdLst>
                <a:gd name="connsiteX0" fmla="*/ 79686 w 144056"/>
                <a:gd name="connsiteY0" fmla="*/ 298 h 143933"/>
                <a:gd name="connsiteX1" fmla="*/ 299 w 144056"/>
                <a:gd name="connsiteY1" fmla="*/ 79618 h 143933"/>
                <a:gd name="connsiteX2" fmla="*/ 79686 w 144056"/>
                <a:gd name="connsiteY2" fmla="*/ 158937 h 143933"/>
                <a:gd name="connsiteX3" fmla="*/ 102506 w 144056"/>
                <a:gd name="connsiteY3" fmla="*/ 155502 h 143933"/>
                <a:gd name="connsiteX4" fmla="*/ 114151 w 144056"/>
                <a:gd name="connsiteY4" fmla="*/ 113153 h 143933"/>
                <a:gd name="connsiteX5" fmla="*/ 79686 w 144056"/>
                <a:gd name="connsiteY5" fmla="*/ 127733 h 143933"/>
                <a:gd name="connsiteX6" fmla="*/ 31550 w 144056"/>
                <a:gd name="connsiteY6" fmla="*/ 79618 h 143933"/>
                <a:gd name="connsiteX7" fmla="*/ 79686 w 144056"/>
                <a:gd name="connsiteY7" fmla="*/ 31503 h 143933"/>
                <a:gd name="connsiteX8" fmla="*/ 127822 w 144056"/>
                <a:gd name="connsiteY8" fmla="*/ 79086 h 143933"/>
                <a:gd name="connsiteX9" fmla="*/ 127822 w 144056"/>
                <a:gd name="connsiteY9" fmla="*/ 80190 h 143933"/>
                <a:gd name="connsiteX10" fmla="*/ 127822 w 144056"/>
                <a:gd name="connsiteY10" fmla="*/ 83074 h 143933"/>
                <a:gd name="connsiteX11" fmla="*/ 127822 w 144056"/>
                <a:gd name="connsiteY11" fmla="*/ 142558 h 143933"/>
                <a:gd name="connsiteX12" fmla="*/ 127822 w 144056"/>
                <a:gd name="connsiteY12" fmla="*/ 156524 h 143933"/>
                <a:gd name="connsiteX13" fmla="*/ 150703 w 144056"/>
                <a:gd name="connsiteY13" fmla="*/ 156524 h 143933"/>
                <a:gd name="connsiteX14" fmla="*/ 159053 w 144056"/>
                <a:gd name="connsiteY14" fmla="*/ 156524 h 143933"/>
                <a:gd name="connsiteX15" fmla="*/ 159053 w 144056"/>
                <a:gd name="connsiteY15" fmla="*/ 126077 h 143933"/>
                <a:gd name="connsiteX16" fmla="*/ 159053 w 144056"/>
                <a:gd name="connsiteY16" fmla="*/ 91641 h 143933"/>
                <a:gd name="connsiteX17" fmla="*/ 159053 w 144056"/>
                <a:gd name="connsiteY17" fmla="*/ 80190 h 143933"/>
                <a:gd name="connsiteX18" fmla="*/ 159074 w 144056"/>
                <a:gd name="connsiteY18" fmla="*/ 79618 h 143933"/>
                <a:gd name="connsiteX19" fmla="*/ 79686 w 144056"/>
                <a:gd name="connsiteY19" fmla="*/ 298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43933">
                  <a:moveTo>
                    <a:pt x="79686" y="298"/>
                  </a:moveTo>
                  <a:cubicBezTo>
                    <a:pt x="35930" y="298"/>
                    <a:pt x="299" y="35879"/>
                    <a:pt x="299" y="79618"/>
                  </a:cubicBezTo>
                  <a:cubicBezTo>
                    <a:pt x="299" y="123357"/>
                    <a:pt x="35930" y="158937"/>
                    <a:pt x="79686" y="158937"/>
                  </a:cubicBezTo>
                  <a:cubicBezTo>
                    <a:pt x="87648" y="158937"/>
                    <a:pt x="95281" y="157690"/>
                    <a:pt x="102506" y="155502"/>
                  </a:cubicBezTo>
                  <a:lnTo>
                    <a:pt x="114151" y="113153"/>
                  </a:lnTo>
                  <a:cubicBezTo>
                    <a:pt x="105391" y="122130"/>
                    <a:pt x="93194" y="127733"/>
                    <a:pt x="79686" y="127733"/>
                  </a:cubicBezTo>
                  <a:cubicBezTo>
                    <a:pt x="53142" y="127733"/>
                    <a:pt x="31550" y="106160"/>
                    <a:pt x="31550" y="79618"/>
                  </a:cubicBezTo>
                  <a:cubicBezTo>
                    <a:pt x="31550" y="53096"/>
                    <a:pt x="53142" y="31503"/>
                    <a:pt x="79686" y="31503"/>
                  </a:cubicBezTo>
                  <a:cubicBezTo>
                    <a:pt x="106067" y="31503"/>
                    <a:pt x="127536" y="52810"/>
                    <a:pt x="127822" y="79086"/>
                  </a:cubicBezTo>
                  <a:lnTo>
                    <a:pt x="127822" y="80190"/>
                  </a:lnTo>
                  <a:lnTo>
                    <a:pt x="127822" y="83074"/>
                  </a:lnTo>
                  <a:lnTo>
                    <a:pt x="127822" y="142558"/>
                  </a:lnTo>
                  <a:lnTo>
                    <a:pt x="127822" y="156524"/>
                  </a:lnTo>
                  <a:lnTo>
                    <a:pt x="150703" y="156524"/>
                  </a:lnTo>
                  <a:lnTo>
                    <a:pt x="159053" y="156524"/>
                  </a:lnTo>
                  <a:lnTo>
                    <a:pt x="159053" y="126077"/>
                  </a:lnTo>
                  <a:lnTo>
                    <a:pt x="159053" y="91641"/>
                  </a:lnTo>
                  <a:lnTo>
                    <a:pt x="159053" y="80190"/>
                  </a:lnTo>
                  <a:cubicBezTo>
                    <a:pt x="159053" y="80006"/>
                    <a:pt x="159074" y="79802"/>
                    <a:pt x="159074" y="79618"/>
                  </a:cubicBezTo>
                  <a:cubicBezTo>
                    <a:pt x="159074" y="35879"/>
                    <a:pt x="123463" y="298"/>
                    <a:pt x="79686" y="298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E9D61F9A-84B3-483A-9EFB-29A666A289AB}"/>
                </a:ext>
              </a:extLst>
            </p:cNvPr>
            <p:cNvSpPr/>
            <p:nvPr/>
          </p:nvSpPr>
          <p:spPr>
            <a:xfrm>
              <a:off x="9221146" y="6595311"/>
              <a:ext cx="144057" cy="179917"/>
            </a:xfrm>
            <a:custGeom>
              <a:avLst/>
              <a:gdLst>
                <a:gd name="connsiteX0" fmla="*/ 79686 w 144056"/>
                <a:gd name="connsiteY0" fmla="*/ 188240 h 179916"/>
                <a:gd name="connsiteX1" fmla="*/ 299 w 144056"/>
                <a:gd name="connsiteY1" fmla="*/ 108920 h 179916"/>
                <a:gd name="connsiteX2" fmla="*/ 79686 w 144056"/>
                <a:gd name="connsiteY2" fmla="*/ 29601 h 179916"/>
                <a:gd name="connsiteX3" fmla="*/ 102506 w 144056"/>
                <a:gd name="connsiteY3" fmla="*/ 33036 h 179916"/>
                <a:gd name="connsiteX4" fmla="*/ 114130 w 144056"/>
                <a:gd name="connsiteY4" fmla="*/ 75406 h 179916"/>
                <a:gd name="connsiteX5" fmla="*/ 79686 w 144056"/>
                <a:gd name="connsiteY5" fmla="*/ 60805 h 179916"/>
                <a:gd name="connsiteX6" fmla="*/ 31530 w 144056"/>
                <a:gd name="connsiteY6" fmla="*/ 108920 h 179916"/>
                <a:gd name="connsiteX7" fmla="*/ 79686 w 144056"/>
                <a:gd name="connsiteY7" fmla="*/ 157035 h 179916"/>
                <a:gd name="connsiteX8" fmla="*/ 127822 w 144056"/>
                <a:gd name="connsiteY8" fmla="*/ 109452 h 179916"/>
                <a:gd name="connsiteX9" fmla="*/ 127822 w 144056"/>
                <a:gd name="connsiteY9" fmla="*/ 108368 h 179916"/>
                <a:gd name="connsiteX10" fmla="*/ 127822 w 144056"/>
                <a:gd name="connsiteY10" fmla="*/ 105465 h 179916"/>
                <a:gd name="connsiteX11" fmla="*/ 127822 w 144056"/>
                <a:gd name="connsiteY11" fmla="*/ 14265 h 179916"/>
                <a:gd name="connsiteX12" fmla="*/ 127822 w 144056"/>
                <a:gd name="connsiteY12" fmla="*/ 298 h 179916"/>
                <a:gd name="connsiteX13" fmla="*/ 150683 w 144056"/>
                <a:gd name="connsiteY13" fmla="*/ 298 h 179916"/>
                <a:gd name="connsiteX14" fmla="*/ 159053 w 144056"/>
                <a:gd name="connsiteY14" fmla="*/ 298 h 179916"/>
                <a:gd name="connsiteX15" fmla="*/ 159053 w 144056"/>
                <a:gd name="connsiteY15" fmla="*/ 62461 h 179916"/>
                <a:gd name="connsiteX16" fmla="*/ 159053 w 144056"/>
                <a:gd name="connsiteY16" fmla="*/ 96897 h 179916"/>
                <a:gd name="connsiteX17" fmla="*/ 159053 w 144056"/>
                <a:gd name="connsiteY17" fmla="*/ 108368 h 179916"/>
                <a:gd name="connsiteX18" fmla="*/ 159074 w 144056"/>
                <a:gd name="connsiteY18" fmla="*/ 108920 h 179916"/>
                <a:gd name="connsiteX19" fmla="*/ 79686 w 144056"/>
                <a:gd name="connsiteY19" fmla="*/ 188240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79916">
                  <a:moveTo>
                    <a:pt x="79686" y="188240"/>
                  </a:moveTo>
                  <a:cubicBezTo>
                    <a:pt x="35910" y="188240"/>
                    <a:pt x="299" y="152660"/>
                    <a:pt x="299" y="108920"/>
                  </a:cubicBezTo>
                  <a:cubicBezTo>
                    <a:pt x="299" y="65181"/>
                    <a:pt x="35910" y="29601"/>
                    <a:pt x="79686" y="29601"/>
                  </a:cubicBezTo>
                  <a:cubicBezTo>
                    <a:pt x="87627" y="29601"/>
                    <a:pt x="95281" y="30848"/>
                    <a:pt x="102506" y="33036"/>
                  </a:cubicBezTo>
                  <a:lnTo>
                    <a:pt x="114130" y="75406"/>
                  </a:lnTo>
                  <a:cubicBezTo>
                    <a:pt x="105391" y="66408"/>
                    <a:pt x="93194" y="60805"/>
                    <a:pt x="79686" y="60805"/>
                  </a:cubicBezTo>
                  <a:cubicBezTo>
                    <a:pt x="53142" y="60805"/>
                    <a:pt x="31530" y="82399"/>
                    <a:pt x="31530" y="108920"/>
                  </a:cubicBezTo>
                  <a:cubicBezTo>
                    <a:pt x="31530" y="135462"/>
                    <a:pt x="53142" y="157035"/>
                    <a:pt x="79686" y="157035"/>
                  </a:cubicBezTo>
                  <a:cubicBezTo>
                    <a:pt x="106067" y="157035"/>
                    <a:pt x="127536" y="135728"/>
                    <a:pt x="127822" y="109452"/>
                  </a:cubicBezTo>
                  <a:lnTo>
                    <a:pt x="127822" y="108368"/>
                  </a:lnTo>
                  <a:lnTo>
                    <a:pt x="127822" y="105465"/>
                  </a:lnTo>
                  <a:lnTo>
                    <a:pt x="127822" y="14265"/>
                  </a:lnTo>
                  <a:lnTo>
                    <a:pt x="127822" y="298"/>
                  </a:lnTo>
                  <a:lnTo>
                    <a:pt x="150683" y="298"/>
                  </a:lnTo>
                  <a:lnTo>
                    <a:pt x="159053" y="298"/>
                  </a:lnTo>
                  <a:lnTo>
                    <a:pt x="159053" y="62461"/>
                  </a:lnTo>
                  <a:lnTo>
                    <a:pt x="159053" y="96897"/>
                  </a:lnTo>
                  <a:lnTo>
                    <a:pt x="159053" y="108368"/>
                  </a:lnTo>
                  <a:cubicBezTo>
                    <a:pt x="159053" y="108552"/>
                    <a:pt x="159074" y="108736"/>
                    <a:pt x="159074" y="108920"/>
                  </a:cubicBezTo>
                  <a:cubicBezTo>
                    <a:pt x="159074" y="152660"/>
                    <a:pt x="123463" y="188240"/>
                    <a:pt x="79686" y="188240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F771DC5B-0724-4217-A7EB-13BD9DC9D6E0}"/>
                </a:ext>
              </a:extLst>
            </p:cNvPr>
            <p:cNvSpPr/>
            <p:nvPr/>
          </p:nvSpPr>
          <p:spPr>
            <a:xfrm>
              <a:off x="9391914" y="6593061"/>
              <a:ext cx="198078" cy="179917"/>
            </a:xfrm>
            <a:custGeom>
              <a:avLst/>
              <a:gdLst>
                <a:gd name="connsiteX0" fmla="*/ 178598 w 198078"/>
                <a:gd name="connsiteY0" fmla="*/ 20604 h 179916"/>
                <a:gd name="connsiteX1" fmla="*/ 156843 w 198078"/>
                <a:gd name="connsiteY1" fmla="*/ 298 h 179916"/>
                <a:gd name="connsiteX2" fmla="*/ 137380 w 198078"/>
                <a:gd name="connsiteY2" fmla="*/ 14755 h 179916"/>
                <a:gd name="connsiteX3" fmla="*/ 102322 w 198078"/>
                <a:gd name="connsiteY3" fmla="*/ 134501 h 179916"/>
                <a:gd name="connsiteX4" fmla="*/ 67489 w 198078"/>
                <a:gd name="connsiteY4" fmla="*/ 14694 h 179916"/>
                <a:gd name="connsiteX5" fmla="*/ 48025 w 198078"/>
                <a:gd name="connsiteY5" fmla="*/ 298 h 179916"/>
                <a:gd name="connsiteX6" fmla="*/ 26290 w 198078"/>
                <a:gd name="connsiteY6" fmla="*/ 20604 h 179916"/>
                <a:gd name="connsiteX7" fmla="*/ 1711 w 198078"/>
                <a:gd name="connsiteY7" fmla="*/ 165174 h 179916"/>
                <a:gd name="connsiteX8" fmla="*/ 299 w 198078"/>
                <a:gd name="connsiteY8" fmla="*/ 176134 h 179916"/>
                <a:gd name="connsiteX9" fmla="*/ 15096 w 198078"/>
                <a:gd name="connsiteY9" fmla="*/ 191450 h 179916"/>
                <a:gd name="connsiteX10" fmla="*/ 30363 w 198078"/>
                <a:gd name="connsiteY10" fmla="*/ 178322 h 179916"/>
                <a:gd name="connsiteX11" fmla="*/ 48987 w 198078"/>
                <a:gd name="connsiteY11" fmla="*/ 50438 h 179916"/>
                <a:gd name="connsiteX12" fmla="*/ 87156 w 198078"/>
                <a:gd name="connsiteY12" fmla="*/ 179447 h 179916"/>
                <a:gd name="connsiteX13" fmla="*/ 102301 w 198078"/>
                <a:gd name="connsiteY13" fmla="*/ 191450 h 179916"/>
                <a:gd name="connsiteX14" fmla="*/ 117467 w 198078"/>
                <a:gd name="connsiteY14" fmla="*/ 179426 h 179916"/>
                <a:gd name="connsiteX15" fmla="*/ 155861 w 198078"/>
                <a:gd name="connsiteY15" fmla="*/ 50438 h 179916"/>
                <a:gd name="connsiteX16" fmla="*/ 174259 w 198078"/>
                <a:gd name="connsiteY16" fmla="*/ 178404 h 179916"/>
                <a:gd name="connsiteX17" fmla="*/ 189793 w 198078"/>
                <a:gd name="connsiteY17" fmla="*/ 191450 h 179916"/>
                <a:gd name="connsiteX18" fmla="*/ 204570 w 198078"/>
                <a:gd name="connsiteY18" fmla="*/ 176134 h 179916"/>
                <a:gd name="connsiteX19" fmla="*/ 203178 w 198078"/>
                <a:gd name="connsiteY19" fmla="*/ 165215 h 179916"/>
                <a:gd name="connsiteX20" fmla="*/ 178598 w 198078"/>
                <a:gd name="connsiteY20" fmla="*/ 20604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78" h="179916">
                  <a:moveTo>
                    <a:pt x="178598" y="20604"/>
                  </a:moveTo>
                  <a:cubicBezTo>
                    <a:pt x="176388" y="7701"/>
                    <a:pt x="168468" y="298"/>
                    <a:pt x="156843" y="298"/>
                  </a:cubicBezTo>
                  <a:cubicBezTo>
                    <a:pt x="146712" y="298"/>
                    <a:pt x="139979" y="5329"/>
                    <a:pt x="137380" y="14755"/>
                  </a:cubicBezTo>
                  <a:lnTo>
                    <a:pt x="102322" y="134501"/>
                  </a:lnTo>
                  <a:lnTo>
                    <a:pt x="67489" y="14694"/>
                  </a:lnTo>
                  <a:cubicBezTo>
                    <a:pt x="64521" y="5145"/>
                    <a:pt x="57972" y="298"/>
                    <a:pt x="48025" y="298"/>
                  </a:cubicBezTo>
                  <a:cubicBezTo>
                    <a:pt x="36237" y="298"/>
                    <a:pt x="28521" y="7517"/>
                    <a:pt x="26290" y="20604"/>
                  </a:cubicBezTo>
                  <a:lnTo>
                    <a:pt x="1711" y="165174"/>
                  </a:lnTo>
                  <a:cubicBezTo>
                    <a:pt x="606" y="171267"/>
                    <a:pt x="299" y="173619"/>
                    <a:pt x="299" y="176134"/>
                  </a:cubicBezTo>
                  <a:cubicBezTo>
                    <a:pt x="299" y="185582"/>
                    <a:pt x="5968" y="191450"/>
                    <a:pt x="15096" y="191450"/>
                  </a:cubicBezTo>
                  <a:cubicBezTo>
                    <a:pt x="23896" y="191450"/>
                    <a:pt x="29319" y="186747"/>
                    <a:pt x="30363" y="178322"/>
                  </a:cubicBezTo>
                  <a:lnTo>
                    <a:pt x="48987" y="50438"/>
                  </a:lnTo>
                  <a:lnTo>
                    <a:pt x="87156" y="179447"/>
                  </a:lnTo>
                  <a:cubicBezTo>
                    <a:pt x="89592" y="187401"/>
                    <a:pt x="94688" y="191450"/>
                    <a:pt x="102301" y="191450"/>
                  </a:cubicBezTo>
                  <a:cubicBezTo>
                    <a:pt x="110181" y="191450"/>
                    <a:pt x="115420" y="187238"/>
                    <a:pt x="117467" y="179426"/>
                  </a:cubicBezTo>
                  <a:lnTo>
                    <a:pt x="155861" y="50438"/>
                  </a:lnTo>
                  <a:lnTo>
                    <a:pt x="174259" y="178404"/>
                  </a:lnTo>
                  <a:cubicBezTo>
                    <a:pt x="175672" y="186931"/>
                    <a:pt x="181054" y="191450"/>
                    <a:pt x="189793" y="191450"/>
                  </a:cubicBezTo>
                  <a:cubicBezTo>
                    <a:pt x="198778" y="191450"/>
                    <a:pt x="204570" y="185438"/>
                    <a:pt x="204570" y="176134"/>
                  </a:cubicBezTo>
                  <a:cubicBezTo>
                    <a:pt x="204570" y="173660"/>
                    <a:pt x="204549" y="173497"/>
                    <a:pt x="203178" y="165215"/>
                  </a:cubicBezTo>
                  <a:lnTo>
                    <a:pt x="178598" y="20604"/>
                  </a:ln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A05228DF-6452-4867-9DB9-6804836117BA}"/>
                </a:ext>
              </a:extLst>
            </p:cNvPr>
            <p:cNvSpPr/>
            <p:nvPr/>
          </p:nvSpPr>
          <p:spPr>
            <a:xfrm>
              <a:off x="9600565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72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4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49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71" y="39580"/>
                    <a:pt x="96141" y="60989"/>
                  </a:cubicBezTo>
                  <a:lnTo>
                    <a:pt x="30772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4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49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170F90DA-E993-499F-81FE-3FC47D1823D7}"/>
                </a:ext>
              </a:extLst>
            </p:cNvPr>
            <p:cNvSpPr/>
            <p:nvPr userDrawn="1"/>
          </p:nvSpPr>
          <p:spPr>
            <a:xfrm>
              <a:off x="9720721" y="6599257"/>
              <a:ext cx="54021" cy="179917"/>
            </a:xfrm>
            <a:custGeom>
              <a:avLst/>
              <a:gdLst>
                <a:gd name="connsiteX0" fmla="*/ 70906 w 54021"/>
                <a:gd name="connsiteY0" fmla="*/ 54998 h 179916"/>
                <a:gd name="connsiteX1" fmla="*/ 55864 w 54021"/>
                <a:gd name="connsiteY1" fmla="*/ 41318 h 179916"/>
                <a:gd name="connsiteX2" fmla="*/ 50645 w 54021"/>
                <a:gd name="connsiteY2" fmla="*/ 41318 h 179916"/>
                <a:gd name="connsiteX3" fmla="*/ 50645 w 54021"/>
                <a:gd name="connsiteY3" fmla="*/ 16166 h 179916"/>
                <a:gd name="connsiteX4" fmla="*/ 35602 w 54021"/>
                <a:gd name="connsiteY4" fmla="*/ 298 h 179916"/>
                <a:gd name="connsiteX5" fmla="*/ 20560 w 54021"/>
                <a:gd name="connsiteY5" fmla="*/ 16166 h 179916"/>
                <a:gd name="connsiteX6" fmla="*/ 20560 w 54021"/>
                <a:gd name="connsiteY6" fmla="*/ 41318 h 179916"/>
                <a:gd name="connsiteX7" fmla="*/ 15361 w 54021"/>
                <a:gd name="connsiteY7" fmla="*/ 41318 h 179916"/>
                <a:gd name="connsiteX8" fmla="*/ 299 w 54021"/>
                <a:gd name="connsiteY8" fmla="*/ 54998 h 179916"/>
                <a:gd name="connsiteX9" fmla="*/ 15361 w 54021"/>
                <a:gd name="connsiteY9" fmla="*/ 68433 h 179916"/>
                <a:gd name="connsiteX10" fmla="*/ 20560 w 54021"/>
                <a:gd name="connsiteY10" fmla="*/ 68433 h 179916"/>
                <a:gd name="connsiteX11" fmla="*/ 20560 w 54021"/>
                <a:gd name="connsiteY11" fmla="*/ 169407 h 179916"/>
                <a:gd name="connsiteX12" fmla="*/ 35602 w 54021"/>
                <a:gd name="connsiteY12" fmla="*/ 185254 h 179916"/>
                <a:gd name="connsiteX13" fmla="*/ 50645 w 54021"/>
                <a:gd name="connsiteY13" fmla="*/ 169407 h 179916"/>
                <a:gd name="connsiteX14" fmla="*/ 50645 w 54021"/>
                <a:gd name="connsiteY14" fmla="*/ 68433 h 179916"/>
                <a:gd name="connsiteX15" fmla="*/ 55864 w 54021"/>
                <a:gd name="connsiteY15" fmla="*/ 68433 h 179916"/>
                <a:gd name="connsiteX16" fmla="*/ 70906 w 54021"/>
                <a:gd name="connsiteY16" fmla="*/ 54998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21" h="179916">
                  <a:moveTo>
                    <a:pt x="70906" y="54998"/>
                  </a:moveTo>
                  <a:cubicBezTo>
                    <a:pt x="70906" y="46573"/>
                    <a:pt x="65135" y="41318"/>
                    <a:pt x="55864" y="41318"/>
                  </a:cubicBezTo>
                  <a:lnTo>
                    <a:pt x="50645" y="41318"/>
                  </a:lnTo>
                  <a:lnTo>
                    <a:pt x="50645" y="16166"/>
                  </a:lnTo>
                  <a:cubicBezTo>
                    <a:pt x="50645" y="6678"/>
                    <a:pt x="44607" y="298"/>
                    <a:pt x="35602" y="298"/>
                  </a:cubicBezTo>
                  <a:cubicBezTo>
                    <a:pt x="26597" y="298"/>
                    <a:pt x="20560" y="6678"/>
                    <a:pt x="20560" y="16166"/>
                  </a:cubicBezTo>
                  <a:lnTo>
                    <a:pt x="20560" y="41318"/>
                  </a:lnTo>
                  <a:lnTo>
                    <a:pt x="15361" y="41318"/>
                  </a:lnTo>
                  <a:cubicBezTo>
                    <a:pt x="6070" y="41318"/>
                    <a:pt x="299" y="46573"/>
                    <a:pt x="299" y="54998"/>
                  </a:cubicBezTo>
                  <a:cubicBezTo>
                    <a:pt x="299" y="63157"/>
                    <a:pt x="6213" y="68433"/>
                    <a:pt x="15361" y="68433"/>
                  </a:cubicBezTo>
                  <a:lnTo>
                    <a:pt x="20560" y="68433"/>
                  </a:lnTo>
                  <a:lnTo>
                    <a:pt x="20560" y="169407"/>
                  </a:lnTo>
                  <a:cubicBezTo>
                    <a:pt x="20560" y="178875"/>
                    <a:pt x="26597" y="185254"/>
                    <a:pt x="35602" y="185254"/>
                  </a:cubicBezTo>
                  <a:cubicBezTo>
                    <a:pt x="44607" y="185254"/>
                    <a:pt x="50645" y="178875"/>
                    <a:pt x="50645" y="169407"/>
                  </a:cubicBezTo>
                  <a:lnTo>
                    <a:pt x="50645" y="68433"/>
                  </a:lnTo>
                  <a:lnTo>
                    <a:pt x="55864" y="68433"/>
                  </a:lnTo>
                  <a:cubicBezTo>
                    <a:pt x="64991" y="68433"/>
                    <a:pt x="70906" y="63157"/>
                    <a:pt x="70906" y="54998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CEA99253-4D43-42E6-B544-6C86D50A8765}"/>
                </a:ext>
              </a:extLst>
            </p:cNvPr>
            <p:cNvSpPr/>
            <p:nvPr userDrawn="1"/>
          </p:nvSpPr>
          <p:spPr>
            <a:xfrm>
              <a:off x="9786253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93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5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70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92" y="39580"/>
                    <a:pt x="96141" y="60989"/>
                  </a:cubicBezTo>
                  <a:lnTo>
                    <a:pt x="30793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5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70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47EEF0A5-53D0-4586-BA8C-3EDF05A4F062}"/>
                </a:ext>
              </a:extLst>
            </p:cNvPr>
            <p:cNvSpPr/>
            <p:nvPr/>
          </p:nvSpPr>
          <p:spPr>
            <a:xfrm>
              <a:off x="9924480" y="6638661"/>
              <a:ext cx="72028" cy="143933"/>
            </a:xfrm>
            <a:custGeom>
              <a:avLst/>
              <a:gdLst>
                <a:gd name="connsiteX0" fmla="*/ 73608 w 72028"/>
                <a:gd name="connsiteY0" fmla="*/ 15594 h 143933"/>
                <a:gd name="connsiteX1" fmla="*/ 57194 w 72028"/>
                <a:gd name="connsiteY1" fmla="*/ 298 h 143933"/>
                <a:gd name="connsiteX2" fmla="*/ 30384 w 72028"/>
                <a:gd name="connsiteY2" fmla="*/ 15124 h 143933"/>
                <a:gd name="connsiteX3" fmla="*/ 15341 w 72028"/>
                <a:gd name="connsiteY3" fmla="*/ 298 h 143933"/>
                <a:gd name="connsiteX4" fmla="*/ 299 w 72028"/>
                <a:gd name="connsiteY4" fmla="*/ 16146 h 143933"/>
                <a:gd name="connsiteX5" fmla="*/ 299 w 72028"/>
                <a:gd name="connsiteY5" fmla="*/ 130003 h 143933"/>
                <a:gd name="connsiteX6" fmla="*/ 15341 w 72028"/>
                <a:gd name="connsiteY6" fmla="*/ 145850 h 143933"/>
                <a:gd name="connsiteX7" fmla="*/ 30404 w 72028"/>
                <a:gd name="connsiteY7" fmla="*/ 130003 h 143933"/>
                <a:gd name="connsiteX8" fmla="*/ 30404 w 72028"/>
                <a:gd name="connsiteY8" fmla="*/ 66061 h 143933"/>
                <a:gd name="connsiteX9" fmla="*/ 56335 w 72028"/>
                <a:gd name="connsiteY9" fmla="*/ 31646 h 143933"/>
                <a:gd name="connsiteX10" fmla="*/ 73608 w 72028"/>
                <a:gd name="connsiteY10" fmla="*/ 15594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8" h="143933">
                  <a:moveTo>
                    <a:pt x="73608" y="15594"/>
                  </a:moveTo>
                  <a:cubicBezTo>
                    <a:pt x="73608" y="6883"/>
                    <a:pt x="66547" y="298"/>
                    <a:pt x="57194" y="298"/>
                  </a:cubicBezTo>
                  <a:cubicBezTo>
                    <a:pt x="47841" y="298"/>
                    <a:pt x="38058" y="5860"/>
                    <a:pt x="30384" y="15124"/>
                  </a:cubicBezTo>
                  <a:cubicBezTo>
                    <a:pt x="29954" y="6208"/>
                    <a:pt x="24019" y="298"/>
                    <a:pt x="15341" y="298"/>
                  </a:cubicBezTo>
                  <a:cubicBezTo>
                    <a:pt x="6357" y="298"/>
                    <a:pt x="299" y="6658"/>
                    <a:pt x="299" y="16146"/>
                  </a:cubicBezTo>
                  <a:lnTo>
                    <a:pt x="299" y="130003"/>
                  </a:lnTo>
                  <a:cubicBezTo>
                    <a:pt x="299" y="139470"/>
                    <a:pt x="6357" y="145850"/>
                    <a:pt x="15341" y="145850"/>
                  </a:cubicBezTo>
                  <a:cubicBezTo>
                    <a:pt x="24346" y="145850"/>
                    <a:pt x="30404" y="139470"/>
                    <a:pt x="30404" y="130003"/>
                  </a:cubicBezTo>
                  <a:lnTo>
                    <a:pt x="30404" y="66061"/>
                  </a:lnTo>
                  <a:cubicBezTo>
                    <a:pt x="30404" y="46900"/>
                    <a:pt x="39164" y="35326"/>
                    <a:pt x="56335" y="31646"/>
                  </a:cubicBezTo>
                  <a:cubicBezTo>
                    <a:pt x="60612" y="30828"/>
                    <a:pt x="73608" y="28292"/>
                    <a:pt x="73608" y="15594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0D0CC0ED-3478-4184-9758-70614BCD89D3}"/>
                </a:ext>
              </a:extLst>
            </p:cNvPr>
            <p:cNvSpPr/>
            <p:nvPr/>
          </p:nvSpPr>
          <p:spPr>
            <a:xfrm>
              <a:off x="9166481" y="6537388"/>
              <a:ext cx="162064" cy="71967"/>
            </a:xfrm>
            <a:custGeom>
              <a:avLst/>
              <a:gdLst>
                <a:gd name="connsiteX0" fmla="*/ 119554 w 162064"/>
                <a:gd name="connsiteY0" fmla="*/ 781 h 71966"/>
                <a:gd name="connsiteX1" fmla="*/ 299 w 162064"/>
                <a:gd name="connsiteY1" fmla="*/ 67382 h 71966"/>
                <a:gd name="connsiteX2" fmla="*/ 22361 w 162064"/>
                <a:gd name="connsiteY2" fmla="*/ 77892 h 71966"/>
                <a:gd name="connsiteX3" fmla="*/ 121334 w 162064"/>
                <a:gd name="connsiteY3" fmla="*/ 24133 h 71966"/>
                <a:gd name="connsiteX4" fmla="*/ 165991 w 162064"/>
                <a:gd name="connsiteY4" fmla="*/ 26853 h 71966"/>
                <a:gd name="connsiteX5" fmla="*/ 170924 w 162064"/>
                <a:gd name="connsiteY5" fmla="*/ 3869 h 71966"/>
                <a:gd name="connsiteX6" fmla="*/ 119554 w 162064"/>
                <a:gd name="connsiteY6" fmla="*/ 781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64" h="71966">
                  <a:moveTo>
                    <a:pt x="119554" y="781"/>
                  </a:moveTo>
                  <a:cubicBezTo>
                    <a:pt x="65688" y="4380"/>
                    <a:pt x="22586" y="29900"/>
                    <a:pt x="299" y="67382"/>
                  </a:cubicBezTo>
                  <a:lnTo>
                    <a:pt x="22361" y="77892"/>
                  </a:lnTo>
                  <a:cubicBezTo>
                    <a:pt x="40678" y="47465"/>
                    <a:pt x="76125" y="27139"/>
                    <a:pt x="121334" y="24133"/>
                  </a:cubicBezTo>
                  <a:cubicBezTo>
                    <a:pt x="137257" y="23070"/>
                    <a:pt x="152197" y="24031"/>
                    <a:pt x="165991" y="26853"/>
                  </a:cubicBezTo>
                  <a:lnTo>
                    <a:pt x="170924" y="3869"/>
                  </a:lnTo>
                  <a:cubicBezTo>
                    <a:pt x="154940" y="638"/>
                    <a:pt x="137748" y="-425"/>
                    <a:pt x="119554" y="781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36B9A407-4C08-48C5-B885-01B4128B1034}"/>
                </a:ext>
              </a:extLst>
            </p:cNvPr>
            <p:cNvSpPr/>
            <p:nvPr/>
          </p:nvSpPr>
          <p:spPr>
            <a:xfrm>
              <a:off x="9123851" y="6495597"/>
              <a:ext cx="216085" cy="89958"/>
            </a:xfrm>
            <a:custGeom>
              <a:avLst/>
              <a:gdLst>
                <a:gd name="connsiteX0" fmla="*/ 162369 w 216085"/>
                <a:gd name="connsiteY0" fmla="*/ 23903 h 89958"/>
                <a:gd name="connsiteX1" fmla="*/ 217688 w 216085"/>
                <a:gd name="connsiteY1" fmla="*/ 28218 h 89958"/>
                <a:gd name="connsiteX2" fmla="*/ 223050 w 216085"/>
                <a:gd name="connsiteY2" fmla="*/ 5377 h 89958"/>
                <a:gd name="connsiteX3" fmla="*/ 161284 w 216085"/>
                <a:gd name="connsiteY3" fmla="*/ 510 h 89958"/>
                <a:gd name="connsiteX4" fmla="*/ 24694 w 216085"/>
                <a:gd name="connsiteY4" fmla="*/ 56416 h 89958"/>
                <a:gd name="connsiteX5" fmla="*/ 299 w 216085"/>
                <a:gd name="connsiteY5" fmla="*/ 88868 h 89958"/>
                <a:gd name="connsiteX6" fmla="*/ 22422 w 216085"/>
                <a:gd name="connsiteY6" fmla="*/ 99419 h 89958"/>
                <a:gd name="connsiteX7" fmla="*/ 162369 w 216085"/>
                <a:gd name="connsiteY7" fmla="*/ 23903 h 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85" h="89958">
                  <a:moveTo>
                    <a:pt x="162369" y="23903"/>
                  </a:moveTo>
                  <a:cubicBezTo>
                    <a:pt x="181300" y="23146"/>
                    <a:pt x="199903" y="24619"/>
                    <a:pt x="217688" y="28218"/>
                  </a:cubicBezTo>
                  <a:lnTo>
                    <a:pt x="223050" y="5377"/>
                  </a:lnTo>
                  <a:cubicBezTo>
                    <a:pt x="203158" y="1328"/>
                    <a:pt x="182385" y="-328"/>
                    <a:pt x="161284" y="510"/>
                  </a:cubicBezTo>
                  <a:cubicBezTo>
                    <a:pt x="105289" y="2800"/>
                    <a:pt x="58053" y="22124"/>
                    <a:pt x="24694" y="56416"/>
                  </a:cubicBezTo>
                  <a:cubicBezTo>
                    <a:pt x="15116" y="66252"/>
                    <a:pt x="6971" y="77171"/>
                    <a:pt x="299" y="88868"/>
                  </a:cubicBezTo>
                  <a:lnTo>
                    <a:pt x="22422" y="99419"/>
                  </a:lnTo>
                  <a:cubicBezTo>
                    <a:pt x="48005" y="55169"/>
                    <a:pt x="98188" y="26520"/>
                    <a:pt x="162369" y="23903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B5CDEB67-807B-48ED-8266-70CDA1C57570}"/>
                </a:ext>
              </a:extLst>
            </p:cNvPr>
            <p:cNvSpPr/>
            <p:nvPr/>
          </p:nvSpPr>
          <p:spPr>
            <a:xfrm>
              <a:off x="11059386" y="6698053"/>
              <a:ext cx="18007" cy="17992"/>
            </a:xfrm>
            <a:custGeom>
              <a:avLst/>
              <a:gdLst>
                <a:gd name="connsiteX0" fmla="*/ 501 w 0"/>
                <a:gd name="connsiteY0" fmla="*/ 463 h 0"/>
                <a:gd name="connsiteX1" fmla="*/ 464 w 0"/>
                <a:gd name="connsiteY1" fmla="*/ 4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1" y="463"/>
                  </a:moveTo>
                  <a:cubicBezTo>
                    <a:pt x="488" y="468"/>
                    <a:pt x="476" y="475"/>
                    <a:pt x="464" y="480"/>
                  </a:cubicBez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03BEEFF7-A451-47E2-B476-BBBF84E14312}"/>
                </a:ext>
              </a:extLst>
            </p:cNvPr>
            <p:cNvSpPr/>
            <p:nvPr/>
          </p:nvSpPr>
          <p:spPr>
            <a:xfrm>
              <a:off x="10389287" y="6594247"/>
              <a:ext cx="162064" cy="179917"/>
            </a:xfrm>
            <a:custGeom>
              <a:avLst/>
              <a:gdLst>
                <a:gd name="connsiteX0" fmla="*/ 31020 w 162064"/>
                <a:gd name="connsiteY0" fmla="*/ 463 h 179916"/>
                <a:gd name="connsiteX1" fmla="*/ 89234 w 162064"/>
                <a:gd name="connsiteY1" fmla="*/ 151367 h 179916"/>
                <a:gd name="connsiteX2" fmla="*/ 147450 w 162064"/>
                <a:gd name="connsiteY2" fmla="*/ 463 h 179916"/>
                <a:gd name="connsiteX3" fmla="*/ 169246 w 162064"/>
                <a:gd name="connsiteY3" fmla="*/ 463 h 179916"/>
                <a:gd name="connsiteX4" fmla="*/ 177491 w 162064"/>
                <a:gd name="connsiteY4" fmla="*/ 186045 h 179916"/>
                <a:gd name="connsiteX5" fmla="*/ 157014 w 162064"/>
                <a:gd name="connsiteY5" fmla="*/ 186045 h 179916"/>
                <a:gd name="connsiteX6" fmla="*/ 150633 w 162064"/>
                <a:gd name="connsiteY6" fmla="*/ 37519 h 179916"/>
                <a:gd name="connsiteX7" fmla="*/ 99072 w 162064"/>
                <a:gd name="connsiteY7" fmla="*/ 172022 h 179916"/>
                <a:gd name="connsiteX8" fmla="*/ 79398 w 162064"/>
                <a:gd name="connsiteY8" fmla="*/ 178367 h 179916"/>
                <a:gd name="connsiteX9" fmla="*/ 25441 w 162064"/>
                <a:gd name="connsiteY9" fmla="*/ 38594 h 179916"/>
                <a:gd name="connsiteX10" fmla="*/ 19591 w 162064"/>
                <a:gd name="connsiteY10" fmla="*/ 186045 h 179916"/>
                <a:gd name="connsiteX11" fmla="*/ 464 w 162064"/>
                <a:gd name="connsiteY11" fmla="*/ 186045 h 179916"/>
                <a:gd name="connsiteX12" fmla="*/ 8694 w 162064"/>
                <a:gd name="connsiteY12" fmla="*/ 463 h 179916"/>
                <a:gd name="connsiteX13" fmla="*/ 31020 w 162064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64" h="179916">
                  <a:moveTo>
                    <a:pt x="31020" y="463"/>
                  </a:moveTo>
                  <a:lnTo>
                    <a:pt x="89234" y="151367"/>
                  </a:lnTo>
                  <a:lnTo>
                    <a:pt x="147450" y="463"/>
                  </a:lnTo>
                  <a:lnTo>
                    <a:pt x="169246" y="463"/>
                  </a:lnTo>
                  <a:lnTo>
                    <a:pt x="177491" y="186045"/>
                  </a:lnTo>
                  <a:lnTo>
                    <a:pt x="157014" y="186045"/>
                  </a:lnTo>
                  <a:lnTo>
                    <a:pt x="150633" y="37519"/>
                  </a:lnTo>
                  <a:lnTo>
                    <a:pt x="99072" y="172022"/>
                  </a:lnTo>
                  <a:cubicBezTo>
                    <a:pt x="96949" y="177565"/>
                    <a:pt x="89765" y="178367"/>
                    <a:pt x="79398" y="178367"/>
                  </a:cubicBezTo>
                  <a:lnTo>
                    <a:pt x="25441" y="38594"/>
                  </a:lnTo>
                  <a:lnTo>
                    <a:pt x="19591" y="186045"/>
                  </a:lnTo>
                  <a:lnTo>
                    <a:pt x="464" y="186045"/>
                  </a:lnTo>
                  <a:lnTo>
                    <a:pt x="8694" y="463"/>
                  </a:lnTo>
                  <a:lnTo>
                    <a:pt x="31020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55887F5C-6E53-4E16-8E27-F8DA2298878C}"/>
                </a:ext>
              </a:extLst>
            </p:cNvPr>
            <p:cNvSpPr/>
            <p:nvPr/>
          </p:nvSpPr>
          <p:spPr>
            <a:xfrm>
              <a:off x="10651371" y="6594247"/>
              <a:ext cx="108043" cy="179917"/>
            </a:xfrm>
            <a:custGeom>
              <a:avLst/>
              <a:gdLst>
                <a:gd name="connsiteX0" fmla="*/ 110241 w 108042"/>
                <a:gd name="connsiteY0" fmla="*/ 463 h 179916"/>
                <a:gd name="connsiteX1" fmla="*/ 110241 w 108042"/>
                <a:gd name="connsiteY1" fmla="*/ 10518 h 179916"/>
                <a:gd name="connsiteX2" fmla="*/ 104133 w 108042"/>
                <a:gd name="connsiteY2" fmla="*/ 17409 h 179916"/>
                <a:gd name="connsiteX3" fmla="*/ 20924 w 108042"/>
                <a:gd name="connsiteY3" fmla="*/ 17409 h 179916"/>
                <a:gd name="connsiteX4" fmla="*/ 20924 w 108042"/>
                <a:gd name="connsiteY4" fmla="*/ 80405 h 179916"/>
                <a:gd name="connsiteX5" fmla="*/ 97207 w 108042"/>
                <a:gd name="connsiteY5" fmla="*/ 80405 h 179916"/>
                <a:gd name="connsiteX6" fmla="*/ 97207 w 108042"/>
                <a:gd name="connsiteY6" fmla="*/ 96033 h 179916"/>
                <a:gd name="connsiteX7" fmla="*/ 20924 w 108042"/>
                <a:gd name="connsiteY7" fmla="*/ 96033 h 179916"/>
                <a:gd name="connsiteX8" fmla="*/ 20924 w 108042"/>
                <a:gd name="connsiteY8" fmla="*/ 169100 h 179916"/>
                <a:gd name="connsiteX9" fmla="*/ 109695 w 108042"/>
                <a:gd name="connsiteY9" fmla="*/ 169100 h 179916"/>
                <a:gd name="connsiteX10" fmla="*/ 115818 w 108042"/>
                <a:gd name="connsiteY10" fmla="*/ 175990 h 179916"/>
                <a:gd name="connsiteX11" fmla="*/ 115818 w 108042"/>
                <a:gd name="connsiteY11" fmla="*/ 186045 h 179916"/>
                <a:gd name="connsiteX12" fmla="*/ 464 w 108042"/>
                <a:gd name="connsiteY12" fmla="*/ 186045 h 179916"/>
                <a:gd name="connsiteX13" fmla="*/ 464 w 108042"/>
                <a:gd name="connsiteY13" fmla="*/ 463 h 179916"/>
                <a:gd name="connsiteX14" fmla="*/ 110241 w 108042"/>
                <a:gd name="connsiteY14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2" h="179916">
                  <a:moveTo>
                    <a:pt x="110241" y="463"/>
                  </a:moveTo>
                  <a:lnTo>
                    <a:pt x="110241" y="10518"/>
                  </a:lnTo>
                  <a:cubicBezTo>
                    <a:pt x="110241" y="15834"/>
                    <a:pt x="108377" y="17409"/>
                    <a:pt x="104133" y="17409"/>
                  </a:cubicBezTo>
                  <a:lnTo>
                    <a:pt x="20924" y="17409"/>
                  </a:lnTo>
                  <a:lnTo>
                    <a:pt x="20924" y="80405"/>
                  </a:lnTo>
                  <a:lnTo>
                    <a:pt x="97207" y="80405"/>
                  </a:lnTo>
                  <a:lnTo>
                    <a:pt x="97207" y="96033"/>
                  </a:lnTo>
                  <a:lnTo>
                    <a:pt x="20924" y="96033"/>
                  </a:lnTo>
                  <a:lnTo>
                    <a:pt x="20924" y="169100"/>
                  </a:lnTo>
                  <a:lnTo>
                    <a:pt x="109695" y="169100"/>
                  </a:lnTo>
                  <a:cubicBezTo>
                    <a:pt x="113696" y="169100"/>
                    <a:pt x="115818" y="170690"/>
                    <a:pt x="115818" y="175990"/>
                  </a:cubicBezTo>
                  <a:lnTo>
                    <a:pt x="115818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11024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6A1AE6C8-B6F6-403D-AF34-DBE8AD451083}"/>
                </a:ext>
              </a:extLst>
            </p:cNvPr>
            <p:cNvSpPr/>
            <p:nvPr/>
          </p:nvSpPr>
          <p:spPr>
            <a:xfrm>
              <a:off x="10841947" y="6592929"/>
              <a:ext cx="126050" cy="179917"/>
            </a:xfrm>
            <a:custGeom>
              <a:avLst/>
              <a:gdLst>
                <a:gd name="connsiteX0" fmla="*/ 20924 w 126049"/>
                <a:gd name="connsiteY0" fmla="*/ 166980 h 179916"/>
                <a:gd name="connsiteX1" fmla="*/ 51495 w 126049"/>
                <a:gd name="connsiteY1" fmla="*/ 172007 h 179916"/>
                <a:gd name="connsiteX2" fmla="*/ 120608 w 126049"/>
                <a:gd name="connsiteY2" fmla="*/ 98683 h 179916"/>
                <a:gd name="connsiteX3" fmla="*/ 53359 w 126049"/>
                <a:gd name="connsiteY3" fmla="*/ 17409 h 179916"/>
                <a:gd name="connsiteX4" fmla="*/ 20924 w 126049"/>
                <a:gd name="connsiteY4" fmla="*/ 18726 h 179916"/>
                <a:gd name="connsiteX5" fmla="*/ 464 w 126049"/>
                <a:gd name="connsiteY5" fmla="*/ 1781 h 179916"/>
                <a:gd name="connsiteX6" fmla="*/ 57088 w 126049"/>
                <a:gd name="connsiteY6" fmla="*/ 463 h 179916"/>
                <a:gd name="connsiteX7" fmla="*/ 142403 w 126049"/>
                <a:gd name="connsiteY7" fmla="*/ 95231 h 179916"/>
                <a:gd name="connsiteX8" fmla="*/ 49904 w 126049"/>
                <a:gd name="connsiteY8" fmla="*/ 188695 h 179916"/>
                <a:gd name="connsiteX9" fmla="*/ 464 w 126049"/>
                <a:gd name="connsiteY9" fmla="*/ 186575 h 179916"/>
                <a:gd name="connsiteX10" fmla="*/ 464 w 126049"/>
                <a:gd name="connsiteY10" fmla="*/ 1781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0924" y="166980"/>
                  </a:moveTo>
                  <a:cubicBezTo>
                    <a:pt x="20924" y="170690"/>
                    <a:pt x="28108" y="172007"/>
                    <a:pt x="51495" y="172007"/>
                  </a:cubicBezTo>
                  <a:cubicBezTo>
                    <a:pt x="89780" y="172007"/>
                    <a:pt x="120608" y="153487"/>
                    <a:pt x="120608" y="98683"/>
                  </a:cubicBezTo>
                  <a:cubicBezTo>
                    <a:pt x="120608" y="53935"/>
                    <a:pt x="105452" y="17409"/>
                    <a:pt x="53359" y="17409"/>
                  </a:cubicBezTo>
                  <a:cubicBezTo>
                    <a:pt x="41932" y="17409"/>
                    <a:pt x="32368" y="17666"/>
                    <a:pt x="20924" y="18726"/>
                  </a:cubicBezTo>
                  <a:close/>
                  <a:moveTo>
                    <a:pt x="464" y="1781"/>
                  </a:moveTo>
                  <a:cubicBezTo>
                    <a:pt x="19863" y="721"/>
                    <a:pt x="37142" y="463"/>
                    <a:pt x="57088" y="463"/>
                  </a:cubicBezTo>
                  <a:cubicBezTo>
                    <a:pt x="110241" y="463"/>
                    <a:pt x="142403" y="33551"/>
                    <a:pt x="142403" y="95231"/>
                  </a:cubicBezTo>
                  <a:cubicBezTo>
                    <a:pt x="142403" y="156395"/>
                    <a:pt x="106786" y="188695"/>
                    <a:pt x="49904" y="188695"/>
                  </a:cubicBezTo>
                  <a:cubicBezTo>
                    <a:pt x="33944" y="188695"/>
                    <a:pt x="18272" y="188165"/>
                    <a:pt x="464" y="186575"/>
                  </a:cubicBezTo>
                  <a:lnTo>
                    <a:pt x="464" y="1781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D255322B-2AB7-48A1-83E7-E29BE633F709}"/>
                </a:ext>
              </a:extLst>
            </p:cNvPr>
            <p:cNvSpPr/>
            <p:nvPr/>
          </p:nvSpPr>
          <p:spPr>
            <a:xfrm>
              <a:off x="11062562" y="6594247"/>
              <a:ext cx="18007" cy="179917"/>
            </a:xfrm>
            <a:custGeom>
              <a:avLst/>
              <a:gdLst>
                <a:gd name="connsiteX0" fmla="*/ 464 w 18007"/>
                <a:gd name="connsiteY0" fmla="*/ 186045 h 179916"/>
                <a:gd name="connsiteX1" fmla="*/ 20925 w 18007"/>
                <a:gd name="connsiteY1" fmla="*/ 186045 h 179916"/>
                <a:gd name="connsiteX2" fmla="*/ 20925 w 18007"/>
                <a:gd name="connsiteY2" fmla="*/ 463 h 179916"/>
                <a:gd name="connsiteX3" fmla="*/ 464 w 18007"/>
                <a:gd name="connsiteY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" h="179916">
                  <a:moveTo>
                    <a:pt x="464" y="186045"/>
                  </a:moveTo>
                  <a:lnTo>
                    <a:pt x="20925" y="186045"/>
                  </a:lnTo>
                  <a:lnTo>
                    <a:pt x="20925" y="463"/>
                  </a:lnTo>
                  <a:lnTo>
                    <a:pt x="464" y="463"/>
                  </a:lnTo>
                  <a:close/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BA67839B-53E8-4F85-AD31-B9D94247DD20}"/>
                </a:ext>
              </a:extLst>
            </p:cNvPr>
            <p:cNvSpPr/>
            <p:nvPr/>
          </p:nvSpPr>
          <p:spPr>
            <a:xfrm>
              <a:off x="11150546" y="6594247"/>
              <a:ext cx="144057" cy="179917"/>
            </a:xfrm>
            <a:custGeom>
              <a:avLst/>
              <a:gdLst>
                <a:gd name="connsiteX0" fmla="*/ 45917 w 144056"/>
                <a:gd name="connsiteY0" fmla="*/ 114038 h 179916"/>
                <a:gd name="connsiteX1" fmla="*/ 105724 w 144056"/>
                <a:gd name="connsiteY1" fmla="*/ 114038 h 179916"/>
                <a:gd name="connsiteX2" fmla="*/ 76488 w 144056"/>
                <a:gd name="connsiteY2" fmla="*/ 24284 h 179916"/>
                <a:gd name="connsiteX3" fmla="*/ 87642 w 144056"/>
                <a:gd name="connsiteY3" fmla="*/ 463 h 179916"/>
                <a:gd name="connsiteX4" fmla="*/ 152496 w 144056"/>
                <a:gd name="connsiteY4" fmla="*/ 186045 h 179916"/>
                <a:gd name="connsiteX5" fmla="*/ 138674 w 144056"/>
                <a:gd name="connsiteY5" fmla="*/ 186045 h 179916"/>
                <a:gd name="connsiteX6" fmla="*/ 127246 w 144056"/>
                <a:gd name="connsiteY6" fmla="*/ 179170 h 179916"/>
                <a:gd name="connsiteX7" fmla="*/ 110771 w 144056"/>
                <a:gd name="connsiteY7" fmla="*/ 129121 h 179916"/>
                <a:gd name="connsiteX8" fmla="*/ 41128 w 144056"/>
                <a:gd name="connsiteY8" fmla="*/ 129121 h 179916"/>
                <a:gd name="connsiteX9" fmla="*/ 24380 w 144056"/>
                <a:gd name="connsiteY9" fmla="*/ 179170 h 179916"/>
                <a:gd name="connsiteX10" fmla="*/ 13482 w 144056"/>
                <a:gd name="connsiteY10" fmla="*/ 186045 h 179916"/>
                <a:gd name="connsiteX11" fmla="*/ 464 w 144056"/>
                <a:gd name="connsiteY11" fmla="*/ 186045 h 179916"/>
                <a:gd name="connsiteX12" fmla="*/ 67439 w 144056"/>
                <a:gd name="connsiteY12" fmla="*/ 463 h 179916"/>
                <a:gd name="connsiteX13" fmla="*/ 87642 w 144056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56" h="179916">
                  <a:moveTo>
                    <a:pt x="45917" y="114038"/>
                  </a:moveTo>
                  <a:lnTo>
                    <a:pt x="105724" y="114038"/>
                  </a:lnTo>
                  <a:lnTo>
                    <a:pt x="76488" y="24284"/>
                  </a:lnTo>
                  <a:close/>
                  <a:moveTo>
                    <a:pt x="87642" y="463"/>
                  </a:moveTo>
                  <a:lnTo>
                    <a:pt x="152496" y="186045"/>
                  </a:lnTo>
                  <a:lnTo>
                    <a:pt x="138674" y="186045"/>
                  </a:lnTo>
                  <a:cubicBezTo>
                    <a:pt x="131778" y="186045"/>
                    <a:pt x="128852" y="184470"/>
                    <a:pt x="127246" y="179170"/>
                  </a:cubicBezTo>
                  <a:lnTo>
                    <a:pt x="110771" y="129121"/>
                  </a:lnTo>
                  <a:lnTo>
                    <a:pt x="41128" y="129121"/>
                  </a:lnTo>
                  <a:lnTo>
                    <a:pt x="24380" y="179170"/>
                  </a:lnTo>
                  <a:cubicBezTo>
                    <a:pt x="22788" y="184197"/>
                    <a:pt x="19863" y="186045"/>
                    <a:pt x="13482" y="186045"/>
                  </a:cubicBezTo>
                  <a:lnTo>
                    <a:pt x="464" y="186045"/>
                  </a:lnTo>
                  <a:lnTo>
                    <a:pt x="67439" y="463"/>
                  </a:lnTo>
                  <a:lnTo>
                    <a:pt x="87642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77A6C2A9-42EE-4D79-B07D-A0138BA32756}"/>
                </a:ext>
              </a:extLst>
            </p:cNvPr>
            <p:cNvSpPr/>
            <p:nvPr/>
          </p:nvSpPr>
          <p:spPr>
            <a:xfrm>
              <a:off x="11370100" y="6594247"/>
              <a:ext cx="126050" cy="179917"/>
            </a:xfrm>
            <a:custGeom>
              <a:avLst/>
              <a:gdLst>
                <a:gd name="connsiteX0" fmla="*/ 22001 w 126049"/>
                <a:gd name="connsiteY0" fmla="*/ 463 h 179916"/>
                <a:gd name="connsiteX1" fmla="*/ 114228 w 126049"/>
                <a:gd name="connsiteY1" fmla="*/ 148187 h 179916"/>
                <a:gd name="connsiteX2" fmla="*/ 114228 w 126049"/>
                <a:gd name="connsiteY2" fmla="*/ 463 h 179916"/>
                <a:gd name="connsiteX3" fmla="*/ 133098 w 126049"/>
                <a:gd name="connsiteY3" fmla="*/ 463 h 179916"/>
                <a:gd name="connsiteX4" fmla="*/ 133098 w 126049"/>
                <a:gd name="connsiteY4" fmla="*/ 188953 h 179916"/>
                <a:gd name="connsiteX5" fmla="*/ 113167 w 126049"/>
                <a:gd name="connsiteY5" fmla="*/ 183925 h 179916"/>
                <a:gd name="connsiteX6" fmla="*/ 19864 w 126049"/>
                <a:gd name="connsiteY6" fmla="*/ 33567 h 179916"/>
                <a:gd name="connsiteX7" fmla="*/ 19864 w 126049"/>
                <a:gd name="connsiteY7" fmla="*/ 186045 h 179916"/>
                <a:gd name="connsiteX8" fmla="*/ 464 w 126049"/>
                <a:gd name="connsiteY8" fmla="*/ 186045 h 179916"/>
                <a:gd name="connsiteX9" fmla="*/ 464 w 126049"/>
                <a:gd name="connsiteY9" fmla="*/ 463 h 179916"/>
                <a:gd name="connsiteX10" fmla="*/ 22001 w 126049"/>
                <a:gd name="connsiteY10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2001" y="463"/>
                  </a:moveTo>
                  <a:lnTo>
                    <a:pt x="114228" y="148187"/>
                  </a:lnTo>
                  <a:lnTo>
                    <a:pt x="114228" y="463"/>
                  </a:lnTo>
                  <a:lnTo>
                    <a:pt x="133098" y="463"/>
                  </a:lnTo>
                  <a:lnTo>
                    <a:pt x="133098" y="188953"/>
                  </a:lnTo>
                  <a:cubicBezTo>
                    <a:pt x="119547" y="188953"/>
                    <a:pt x="115561" y="187908"/>
                    <a:pt x="113167" y="183925"/>
                  </a:cubicBezTo>
                  <a:lnTo>
                    <a:pt x="19864" y="33567"/>
                  </a:lnTo>
                  <a:lnTo>
                    <a:pt x="19864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2200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8A0665B9-C332-400B-8504-90C63A0CB9F7}"/>
                </a:ext>
              </a:extLst>
            </p:cNvPr>
            <p:cNvSpPr/>
            <p:nvPr/>
          </p:nvSpPr>
          <p:spPr>
            <a:xfrm>
              <a:off x="10096382" y="6644351"/>
              <a:ext cx="72028" cy="125942"/>
            </a:xfrm>
            <a:custGeom>
              <a:avLst/>
              <a:gdLst>
                <a:gd name="connsiteX0" fmla="*/ 19492 w 72028"/>
                <a:gd name="connsiteY0" fmla="*/ 112780 h 125941"/>
                <a:gd name="connsiteX1" fmla="*/ 29017 w 72028"/>
                <a:gd name="connsiteY1" fmla="*/ 121038 h 125941"/>
                <a:gd name="connsiteX2" fmla="*/ 40488 w 72028"/>
                <a:gd name="connsiteY2" fmla="*/ 123431 h 125941"/>
                <a:gd name="connsiteX3" fmla="*/ 59971 w 72028"/>
                <a:gd name="connsiteY3" fmla="*/ 114453 h 125941"/>
                <a:gd name="connsiteX4" fmla="*/ 66724 w 72028"/>
                <a:gd name="connsiteY4" fmla="*/ 87717 h 125941"/>
                <a:gd name="connsiteX5" fmla="*/ 60674 w 72028"/>
                <a:gd name="connsiteY5" fmla="*/ 63447 h 125941"/>
                <a:gd name="connsiteX6" fmla="*/ 43603 w 72028"/>
                <a:gd name="connsiteY6" fmla="*/ 55638 h 125941"/>
                <a:gd name="connsiteX7" fmla="*/ 30080 w 72028"/>
                <a:gd name="connsiteY7" fmla="*/ 59183 h 125941"/>
                <a:gd name="connsiteX8" fmla="*/ 19492 w 72028"/>
                <a:gd name="connsiteY8" fmla="*/ 69222 h 125941"/>
                <a:gd name="connsiteX9" fmla="*/ 19492 w 72028"/>
                <a:gd name="connsiteY9" fmla="*/ 57419 h 125941"/>
                <a:gd name="connsiteX10" fmla="*/ 32313 w 72028"/>
                <a:gd name="connsiteY10" fmla="*/ 46930 h 125941"/>
                <a:gd name="connsiteX11" fmla="*/ 48843 w 72028"/>
                <a:gd name="connsiteY11" fmla="*/ 43026 h 125941"/>
                <a:gd name="connsiteX12" fmla="*/ 63069 w 72028"/>
                <a:gd name="connsiteY12" fmla="*/ 46031 h 125941"/>
                <a:gd name="connsiteX13" fmla="*/ 73927 w 72028"/>
                <a:gd name="connsiteY13" fmla="*/ 54828 h 125941"/>
                <a:gd name="connsiteX14" fmla="*/ 80680 w 72028"/>
                <a:gd name="connsiteY14" fmla="*/ 68701 h 125941"/>
                <a:gd name="connsiteX15" fmla="*/ 83093 w 72028"/>
                <a:gd name="connsiteY15" fmla="*/ 87088 h 125941"/>
                <a:gd name="connsiteX16" fmla="*/ 80428 w 72028"/>
                <a:gd name="connsiteY16" fmla="*/ 107005 h 125941"/>
                <a:gd name="connsiteX17" fmla="*/ 72685 w 72028"/>
                <a:gd name="connsiteY17" fmla="*/ 122370 h 125941"/>
                <a:gd name="connsiteX18" fmla="*/ 60494 w 72028"/>
                <a:gd name="connsiteY18" fmla="*/ 132229 h 125941"/>
                <a:gd name="connsiteX19" fmla="*/ 44305 w 72028"/>
                <a:gd name="connsiteY19" fmla="*/ 135701 h 125941"/>
                <a:gd name="connsiteX20" fmla="*/ 29288 w 72028"/>
                <a:gd name="connsiteY20" fmla="*/ 132409 h 125941"/>
                <a:gd name="connsiteX21" fmla="*/ 18699 w 72028"/>
                <a:gd name="connsiteY21" fmla="*/ 122909 h 125941"/>
                <a:gd name="connsiteX22" fmla="*/ 17889 w 72028"/>
                <a:gd name="connsiteY22" fmla="*/ 131077 h 125941"/>
                <a:gd name="connsiteX23" fmla="*/ 13801 w 72028"/>
                <a:gd name="connsiteY23" fmla="*/ 134460 h 125941"/>
                <a:gd name="connsiteX24" fmla="*/ 3573 w 72028"/>
                <a:gd name="connsiteY24" fmla="*/ 134460 h 125941"/>
                <a:gd name="connsiteX25" fmla="*/ 3573 w 72028"/>
                <a:gd name="connsiteY25" fmla="*/ 3570 h 125941"/>
                <a:gd name="connsiteX26" fmla="*/ 19492 w 72028"/>
                <a:gd name="connsiteY26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28" h="125941">
                  <a:moveTo>
                    <a:pt x="19492" y="112780"/>
                  </a:moveTo>
                  <a:cubicBezTo>
                    <a:pt x="22409" y="116684"/>
                    <a:pt x="25578" y="119437"/>
                    <a:pt x="29017" y="121038"/>
                  </a:cubicBezTo>
                  <a:cubicBezTo>
                    <a:pt x="32511" y="122639"/>
                    <a:pt x="36328" y="123431"/>
                    <a:pt x="40488" y="123431"/>
                  </a:cubicBezTo>
                  <a:cubicBezTo>
                    <a:pt x="48969" y="123431"/>
                    <a:pt x="55452" y="120444"/>
                    <a:pt x="59971" y="114453"/>
                  </a:cubicBezTo>
                  <a:cubicBezTo>
                    <a:pt x="64473" y="108480"/>
                    <a:pt x="66724" y="99556"/>
                    <a:pt x="66724" y="87717"/>
                  </a:cubicBezTo>
                  <a:cubicBezTo>
                    <a:pt x="66724" y="76689"/>
                    <a:pt x="64707" y="68610"/>
                    <a:pt x="60674" y="63447"/>
                  </a:cubicBezTo>
                  <a:cubicBezTo>
                    <a:pt x="56694" y="58247"/>
                    <a:pt x="51004" y="55638"/>
                    <a:pt x="43603" y="55638"/>
                  </a:cubicBezTo>
                  <a:cubicBezTo>
                    <a:pt x="38435" y="55638"/>
                    <a:pt x="33933" y="56826"/>
                    <a:pt x="30080" y="59183"/>
                  </a:cubicBezTo>
                  <a:cubicBezTo>
                    <a:pt x="26280" y="61558"/>
                    <a:pt x="22751" y="64904"/>
                    <a:pt x="19492" y="69222"/>
                  </a:cubicBezTo>
                  <a:close/>
                  <a:moveTo>
                    <a:pt x="19492" y="57419"/>
                  </a:moveTo>
                  <a:cubicBezTo>
                    <a:pt x="23291" y="53030"/>
                    <a:pt x="27559" y="49539"/>
                    <a:pt x="32313" y="46930"/>
                  </a:cubicBezTo>
                  <a:cubicBezTo>
                    <a:pt x="37103" y="44322"/>
                    <a:pt x="42613" y="43026"/>
                    <a:pt x="48843" y="43026"/>
                  </a:cubicBezTo>
                  <a:cubicBezTo>
                    <a:pt x="54119" y="43026"/>
                    <a:pt x="58873" y="44016"/>
                    <a:pt x="63069" y="46031"/>
                  </a:cubicBezTo>
                  <a:cubicBezTo>
                    <a:pt x="67354" y="48046"/>
                    <a:pt x="70956" y="50978"/>
                    <a:pt x="73927" y="54828"/>
                  </a:cubicBezTo>
                  <a:cubicBezTo>
                    <a:pt x="76898" y="58625"/>
                    <a:pt x="79149" y="63249"/>
                    <a:pt x="80680" y="68701"/>
                  </a:cubicBezTo>
                  <a:cubicBezTo>
                    <a:pt x="82282" y="74152"/>
                    <a:pt x="83093" y="80287"/>
                    <a:pt x="83093" y="87088"/>
                  </a:cubicBezTo>
                  <a:cubicBezTo>
                    <a:pt x="83093" y="94375"/>
                    <a:pt x="82192" y="101013"/>
                    <a:pt x="80428" y="107005"/>
                  </a:cubicBezTo>
                  <a:cubicBezTo>
                    <a:pt x="78645" y="112978"/>
                    <a:pt x="76070" y="118106"/>
                    <a:pt x="72685" y="122370"/>
                  </a:cubicBezTo>
                  <a:cubicBezTo>
                    <a:pt x="69354" y="126579"/>
                    <a:pt x="65302" y="129854"/>
                    <a:pt x="60494" y="132229"/>
                  </a:cubicBezTo>
                  <a:cubicBezTo>
                    <a:pt x="55686" y="134550"/>
                    <a:pt x="50302" y="135701"/>
                    <a:pt x="44305" y="135701"/>
                  </a:cubicBezTo>
                  <a:cubicBezTo>
                    <a:pt x="38381" y="135701"/>
                    <a:pt x="33375" y="134604"/>
                    <a:pt x="29288" y="132409"/>
                  </a:cubicBezTo>
                  <a:cubicBezTo>
                    <a:pt x="25254" y="130160"/>
                    <a:pt x="21724" y="126993"/>
                    <a:pt x="18699" y="122909"/>
                  </a:cubicBezTo>
                  <a:lnTo>
                    <a:pt x="17889" y="131077"/>
                  </a:lnTo>
                  <a:cubicBezTo>
                    <a:pt x="17421" y="133326"/>
                    <a:pt x="16052" y="134460"/>
                    <a:pt x="13801" y="134460"/>
                  </a:cubicBezTo>
                  <a:lnTo>
                    <a:pt x="3573" y="134460"/>
                  </a:lnTo>
                  <a:lnTo>
                    <a:pt x="3573" y="3570"/>
                  </a:lnTo>
                  <a:lnTo>
                    <a:pt x="19492" y="3570"/>
                  </a:ln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0AF089DA-CCB9-4A9A-A41F-69E21DD3F8DA}"/>
                </a:ext>
              </a:extLst>
            </p:cNvPr>
            <p:cNvSpPr/>
            <p:nvPr/>
          </p:nvSpPr>
          <p:spPr>
            <a:xfrm>
              <a:off x="10182996" y="6685228"/>
              <a:ext cx="90036" cy="125942"/>
            </a:xfrm>
            <a:custGeom>
              <a:avLst/>
              <a:gdLst>
                <a:gd name="connsiteX0" fmla="*/ 91970 w 90035"/>
                <a:gd name="connsiteY0" fmla="*/ 3570 h 125941"/>
                <a:gd name="connsiteX1" fmla="*/ 41713 w 90035"/>
                <a:gd name="connsiteY1" fmla="*/ 120138 h 125941"/>
                <a:gd name="connsiteX2" fmla="*/ 39678 w 90035"/>
                <a:gd name="connsiteY2" fmla="*/ 122981 h 125941"/>
                <a:gd name="connsiteX3" fmla="*/ 36022 w 90035"/>
                <a:gd name="connsiteY3" fmla="*/ 124061 h 125941"/>
                <a:gd name="connsiteX4" fmla="*/ 24281 w 90035"/>
                <a:gd name="connsiteY4" fmla="*/ 124061 h 125941"/>
                <a:gd name="connsiteX5" fmla="*/ 40740 w 90035"/>
                <a:gd name="connsiteY5" fmla="*/ 88329 h 125941"/>
                <a:gd name="connsiteX6" fmla="*/ 3573 w 90035"/>
                <a:gd name="connsiteY6" fmla="*/ 3570 h 125941"/>
                <a:gd name="connsiteX7" fmla="*/ 17259 w 90035"/>
                <a:gd name="connsiteY7" fmla="*/ 3570 h 125941"/>
                <a:gd name="connsiteX8" fmla="*/ 20464 w 90035"/>
                <a:gd name="connsiteY8" fmla="*/ 4632 h 125941"/>
                <a:gd name="connsiteX9" fmla="*/ 22157 w 90035"/>
                <a:gd name="connsiteY9" fmla="*/ 6845 h 125941"/>
                <a:gd name="connsiteX10" fmla="*/ 46250 w 90035"/>
                <a:gd name="connsiteY10" fmla="*/ 63537 h 125941"/>
                <a:gd name="connsiteX11" fmla="*/ 48663 w 90035"/>
                <a:gd name="connsiteY11" fmla="*/ 71363 h 125941"/>
                <a:gd name="connsiteX12" fmla="*/ 51328 w 90035"/>
                <a:gd name="connsiteY12" fmla="*/ 63447 h 125941"/>
                <a:gd name="connsiteX13" fmla="*/ 74719 w 90035"/>
                <a:gd name="connsiteY13" fmla="*/ 6845 h 125941"/>
                <a:gd name="connsiteX14" fmla="*/ 76484 w 90035"/>
                <a:gd name="connsiteY14" fmla="*/ 4542 h 125941"/>
                <a:gd name="connsiteX15" fmla="*/ 79419 w 90035"/>
                <a:gd name="connsiteY15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35" h="125941">
                  <a:moveTo>
                    <a:pt x="91970" y="3570"/>
                  </a:moveTo>
                  <a:lnTo>
                    <a:pt x="41713" y="120138"/>
                  </a:lnTo>
                  <a:cubicBezTo>
                    <a:pt x="41190" y="121326"/>
                    <a:pt x="40506" y="122280"/>
                    <a:pt x="39678" y="122981"/>
                  </a:cubicBezTo>
                  <a:cubicBezTo>
                    <a:pt x="38903" y="123701"/>
                    <a:pt x="37679" y="124061"/>
                    <a:pt x="36022" y="124061"/>
                  </a:cubicBezTo>
                  <a:lnTo>
                    <a:pt x="24281" y="124061"/>
                  </a:lnTo>
                  <a:lnTo>
                    <a:pt x="40740" y="88329"/>
                  </a:lnTo>
                  <a:lnTo>
                    <a:pt x="3573" y="3570"/>
                  </a:lnTo>
                  <a:lnTo>
                    <a:pt x="17259" y="3570"/>
                  </a:lnTo>
                  <a:cubicBezTo>
                    <a:pt x="18627" y="3570"/>
                    <a:pt x="19689" y="3912"/>
                    <a:pt x="20464" y="4632"/>
                  </a:cubicBezTo>
                  <a:cubicBezTo>
                    <a:pt x="21292" y="5279"/>
                    <a:pt x="21851" y="6017"/>
                    <a:pt x="22157" y="6845"/>
                  </a:cubicBezTo>
                  <a:lnTo>
                    <a:pt x="46250" y="63537"/>
                  </a:lnTo>
                  <a:cubicBezTo>
                    <a:pt x="47205" y="66038"/>
                    <a:pt x="47997" y="68646"/>
                    <a:pt x="48663" y="71363"/>
                  </a:cubicBezTo>
                  <a:cubicBezTo>
                    <a:pt x="49492" y="68574"/>
                    <a:pt x="50374" y="65948"/>
                    <a:pt x="51328" y="63447"/>
                  </a:cubicBezTo>
                  <a:lnTo>
                    <a:pt x="74719" y="6845"/>
                  </a:lnTo>
                  <a:cubicBezTo>
                    <a:pt x="75062" y="5909"/>
                    <a:pt x="75656" y="5136"/>
                    <a:pt x="76484" y="4542"/>
                  </a:cubicBezTo>
                  <a:cubicBezTo>
                    <a:pt x="77384" y="3894"/>
                    <a:pt x="78357" y="3570"/>
                    <a:pt x="79419" y="3570"/>
                  </a:cubicBez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0DA4309-1D70-4F55-B76A-4189FE4521CA}"/>
              </a:ext>
            </a:extLst>
          </p:cNvPr>
          <p:cNvSpPr txBox="1"/>
          <p:nvPr userDrawn="1"/>
        </p:nvSpPr>
        <p:spPr>
          <a:xfrm>
            <a:off x="9711536" y="1108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Poštovní sjednocená půjčka</a:t>
            </a:r>
          </a:p>
        </p:txBody>
      </p:sp>
    </p:spTree>
    <p:extLst>
      <p:ext uri="{BB962C8B-B14F-4D97-AF65-F5344CB8AC3E}">
        <p14:creationId xmlns:p14="http://schemas.microsoft.com/office/powerpoint/2010/main" val="402444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_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667" b="0" dirty="0">
                <a:latin typeface="+mj-lt"/>
                <a:ea typeface="+mj-ea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grpSp>
        <p:nvGrpSpPr>
          <p:cNvPr id="3" name="Grafický objekt 6">
            <a:extLst>
              <a:ext uri="{FF2B5EF4-FFF2-40B4-BE49-F238E27FC236}">
                <a16:creationId xmlns:a16="http://schemas.microsoft.com/office/drawing/2014/main" id="{53962307-F811-4E35-BD39-14C772CFDC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8838" y="6453336"/>
            <a:ext cx="1859069" cy="240027"/>
            <a:chOff x="9051954" y="6495597"/>
            <a:chExt cx="2444196" cy="315573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3E0C0651-0CA7-4AB0-B71A-F43C76412523}"/>
                </a:ext>
              </a:extLst>
            </p:cNvPr>
            <p:cNvSpPr/>
            <p:nvPr/>
          </p:nvSpPr>
          <p:spPr>
            <a:xfrm>
              <a:off x="9207597" y="6581503"/>
              <a:ext cx="108043" cy="35983"/>
            </a:xfrm>
            <a:custGeom>
              <a:avLst/>
              <a:gdLst>
                <a:gd name="connsiteX0" fmla="*/ 83513 w 108042"/>
                <a:gd name="connsiteY0" fmla="*/ 405 h 35983"/>
                <a:gd name="connsiteX1" fmla="*/ 18227 w 108042"/>
                <a:gd name="connsiteY1" fmla="*/ 23082 h 35983"/>
                <a:gd name="connsiteX2" fmla="*/ 299 w 108042"/>
                <a:gd name="connsiteY2" fmla="*/ 42856 h 35983"/>
                <a:gd name="connsiteX3" fmla="*/ 22668 w 108042"/>
                <a:gd name="connsiteY3" fmla="*/ 53489 h 35983"/>
                <a:gd name="connsiteX4" fmla="*/ 34293 w 108042"/>
                <a:gd name="connsiteY4" fmla="*/ 40995 h 35983"/>
                <a:gd name="connsiteX5" fmla="*/ 84598 w 108042"/>
                <a:gd name="connsiteY5" fmla="*/ 23798 h 35983"/>
                <a:gd name="connsiteX6" fmla="*/ 115666 w 108042"/>
                <a:gd name="connsiteY6" fmla="*/ 27479 h 35983"/>
                <a:gd name="connsiteX7" fmla="*/ 120393 w 108042"/>
                <a:gd name="connsiteY7" fmla="*/ 4413 h 35983"/>
                <a:gd name="connsiteX8" fmla="*/ 83513 w 108042"/>
                <a:gd name="connsiteY8" fmla="*/ 405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42" h="35983">
                  <a:moveTo>
                    <a:pt x="83513" y="405"/>
                  </a:moveTo>
                  <a:cubicBezTo>
                    <a:pt x="58647" y="1428"/>
                    <a:pt x="35459" y="9484"/>
                    <a:pt x="18227" y="23082"/>
                  </a:cubicBezTo>
                  <a:cubicBezTo>
                    <a:pt x="10716" y="29013"/>
                    <a:pt x="4719" y="35678"/>
                    <a:pt x="299" y="42856"/>
                  </a:cubicBezTo>
                  <a:lnTo>
                    <a:pt x="22668" y="53489"/>
                  </a:lnTo>
                  <a:cubicBezTo>
                    <a:pt x="25574" y="49031"/>
                    <a:pt x="29463" y="44819"/>
                    <a:pt x="34293" y="40995"/>
                  </a:cubicBezTo>
                  <a:cubicBezTo>
                    <a:pt x="47330" y="30689"/>
                    <a:pt x="65196" y="24575"/>
                    <a:pt x="84598" y="23798"/>
                  </a:cubicBezTo>
                  <a:cubicBezTo>
                    <a:pt x="95670" y="23348"/>
                    <a:pt x="106190" y="24739"/>
                    <a:pt x="115666" y="27479"/>
                  </a:cubicBezTo>
                  <a:lnTo>
                    <a:pt x="120393" y="4413"/>
                  </a:lnTo>
                  <a:cubicBezTo>
                    <a:pt x="108953" y="1346"/>
                    <a:pt x="96489" y="-127"/>
                    <a:pt x="83513" y="405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E46EBA1A-91F4-4E38-9AA6-59B1095CA62E}"/>
                </a:ext>
              </a:extLst>
            </p:cNvPr>
            <p:cNvSpPr/>
            <p:nvPr/>
          </p:nvSpPr>
          <p:spPr>
            <a:xfrm>
              <a:off x="9051954" y="6624613"/>
              <a:ext cx="144057" cy="143933"/>
            </a:xfrm>
            <a:custGeom>
              <a:avLst/>
              <a:gdLst>
                <a:gd name="connsiteX0" fmla="*/ 79686 w 144056"/>
                <a:gd name="connsiteY0" fmla="*/ 298 h 143933"/>
                <a:gd name="connsiteX1" fmla="*/ 299 w 144056"/>
                <a:gd name="connsiteY1" fmla="*/ 79618 h 143933"/>
                <a:gd name="connsiteX2" fmla="*/ 79686 w 144056"/>
                <a:gd name="connsiteY2" fmla="*/ 158937 h 143933"/>
                <a:gd name="connsiteX3" fmla="*/ 102506 w 144056"/>
                <a:gd name="connsiteY3" fmla="*/ 155502 h 143933"/>
                <a:gd name="connsiteX4" fmla="*/ 114151 w 144056"/>
                <a:gd name="connsiteY4" fmla="*/ 113153 h 143933"/>
                <a:gd name="connsiteX5" fmla="*/ 79686 w 144056"/>
                <a:gd name="connsiteY5" fmla="*/ 127733 h 143933"/>
                <a:gd name="connsiteX6" fmla="*/ 31550 w 144056"/>
                <a:gd name="connsiteY6" fmla="*/ 79618 h 143933"/>
                <a:gd name="connsiteX7" fmla="*/ 79686 w 144056"/>
                <a:gd name="connsiteY7" fmla="*/ 31503 h 143933"/>
                <a:gd name="connsiteX8" fmla="*/ 127822 w 144056"/>
                <a:gd name="connsiteY8" fmla="*/ 79086 h 143933"/>
                <a:gd name="connsiteX9" fmla="*/ 127822 w 144056"/>
                <a:gd name="connsiteY9" fmla="*/ 80190 h 143933"/>
                <a:gd name="connsiteX10" fmla="*/ 127822 w 144056"/>
                <a:gd name="connsiteY10" fmla="*/ 83074 h 143933"/>
                <a:gd name="connsiteX11" fmla="*/ 127822 w 144056"/>
                <a:gd name="connsiteY11" fmla="*/ 142558 h 143933"/>
                <a:gd name="connsiteX12" fmla="*/ 127822 w 144056"/>
                <a:gd name="connsiteY12" fmla="*/ 156524 h 143933"/>
                <a:gd name="connsiteX13" fmla="*/ 150703 w 144056"/>
                <a:gd name="connsiteY13" fmla="*/ 156524 h 143933"/>
                <a:gd name="connsiteX14" fmla="*/ 159053 w 144056"/>
                <a:gd name="connsiteY14" fmla="*/ 156524 h 143933"/>
                <a:gd name="connsiteX15" fmla="*/ 159053 w 144056"/>
                <a:gd name="connsiteY15" fmla="*/ 126077 h 143933"/>
                <a:gd name="connsiteX16" fmla="*/ 159053 w 144056"/>
                <a:gd name="connsiteY16" fmla="*/ 91641 h 143933"/>
                <a:gd name="connsiteX17" fmla="*/ 159053 w 144056"/>
                <a:gd name="connsiteY17" fmla="*/ 80190 h 143933"/>
                <a:gd name="connsiteX18" fmla="*/ 159074 w 144056"/>
                <a:gd name="connsiteY18" fmla="*/ 79618 h 143933"/>
                <a:gd name="connsiteX19" fmla="*/ 79686 w 144056"/>
                <a:gd name="connsiteY19" fmla="*/ 298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43933">
                  <a:moveTo>
                    <a:pt x="79686" y="298"/>
                  </a:moveTo>
                  <a:cubicBezTo>
                    <a:pt x="35930" y="298"/>
                    <a:pt x="299" y="35879"/>
                    <a:pt x="299" y="79618"/>
                  </a:cubicBezTo>
                  <a:cubicBezTo>
                    <a:pt x="299" y="123357"/>
                    <a:pt x="35930" y="158937"/>
                    <a:pt x="79686" y="158937"/>
                  </a:cubicBezTo>
                  <a:cubicBezTo>
                    <a:pt x="87648" y="158937"/>
                    <a:pt x="95281" y="157690"/>
                    <a:pt x="102506" y="155502"/>
                  </a:cubicBezTo>
                  <a:lnTo>
                    <a:pt x="114151" y="113153"/>
                  </a:lnTo>
                  <a:cubicBezTo>
                    <a:pt x="105391" y="122130"/>
                    <a:pt x="93194" y="127733"/>
                    <a:pt x="79686" y="127733"/>
                  </a:cubicBezTo>
                  <a:cubicBezTo>
                    <a:pt x="53142" y="127733"/>
                    <a:pt x="31550" y="106160"/>
                    <a:pt x="31550" y="79618"/>
                  </a:cubicBezTo>
                  <a:cubicBezTo>
                    <a:pt x="31550" y="53096"/>
                    <a:pt x="53142" y="31503"/>
                    <a:pt x="79686" y="31503"/>
                  </a:cubicBezTo>
                  <a:cubicBezTo>
                    <a:pt x="106067" y="31503"/>
                    <a:pt x="127536" y="52810"/>
                    <a:pt x="127822" y="79086"/>
                  </a:cubicBezTo>
                  <a:lnTo>
                    <a:pt x="127822" y="80190"/>
                  </a:lnTo>
                  <a:lnTo>
                    <a:pt x="127822" y="83074"/>
                  </a:lnTo>
                  <a:lnTo>
                    <a:pt x="127822" y="142558"/>
                  </a:lnTo>
                  <a:lnTo>
                    <a:pt x="127822" y="156524"/>
                  </a:lnTo>
                  <a:lnTo>
                    <a:pt x="150703" y="156524"/>
                  </a:lnTo>
                  <a:lnTo>
                    <a:pt x="159053" y="156524"/>
                  </a:lnTo>
                  <a:lnTo>
                    <a:pt x="159053" y="126077"/>
                  </a:lnTo>
                  <a:lnTo>
                    <a:pt x="159053" y="91641"/>
                  </a:lnTo>
                  <a:lnTo>
                    <a:pt x="159053" y="80190"/>
                  </a:lnTo>
                  <a:cubicBezTo>
                    <a:pt x="159053" y="80006"/>
                    <a:pt x="159074" y="79802"/>
                    <a:pt x="159074" y="79618"/>
                  </a:cubicBezTo>
                  <a:cubicBezTo>
                    <a:pt x="159074" y="35879"/>
                    <a:pt x="123463" y="298"/>
                    <a:pt x="79686" y="298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727FE116-808D-4D1E-B4A5-F6CDE4D05C6E}"/>
                </a:ext>
              </a:extLst>
            </p:cNvPr>
            <p:cNvSpPr/>
            <p:nvPr/>
          </p:nvSpPr>
          <p:spPr>
            <a:xfrm>
              <a:off x="9221146" y="6595311"/>
              <a:ext cx="144057" cy="179917"/>
            </a:xfrm>
            <a:custGeom>
              <a:avLst/>
              <a:gdLst>
                <a:gd name="connsiteX0" fmla="*/ 79686 w 144056"/>
                <a:gd name="connsiteY0" fmla="*/ 188240 h 179916"/>
                <a:gd name="connsiteX1" fmla="*/ 299 w 144056"/>
                <a:gd name="connsiteY1" fmla="*/ 108920 h 179916"/>
                <a:gd name="connsiteX2" fmla="*/ 79686 w 144056"/>
                <a:gd name="connsiteY2" fmla="*/ 29601 h 179916"/>
                <a:gd name="connsiteX3" fmla="*/ 102506 w 144056"/>
                <a:gd name="connsiteY3" fmla="*/ 33036 h 179916"/>
                <a:gd name="connsiteX4" fmla="*/ 114130 w 144056"/>
                <a:gd name="connsiteY4" fmla="*/ 75406 h 179916"/>
                <a:gd name="connsiteX5" fmla="*/ 79686 w 144056"/>
                <a:gd name="connsiteY5" fmla="*/ 60805 h 179916"/>
                <a:gd name="connsiteX6" fmla="*/ 31530 w 144056"/>
                <a:gd name="connsiteY6" fmla="*/ 108920 h 179916"/>
                <a:gd name="connsiteX7" fmla="*/ 79686 w 144056"/>
                <a:gd name="connsiteY7" fmla="*/ 157035 h 179916"/>
                <a:gd name="connsiteX8" fmla="*/ 127822 w 144056"/>
                <a:gd name="connsiteY8" fmla="*/ 109452 h 179916"/>
                <a:gd name="connsiteX9" fmla="*/ 127822 w 144056"/>
                <a:gd name="connsiteY9" fmla="*/ 108368 h 179916"/>
                <a:gd name="connsiteX10" fmla="*/ 127822 w 144056"/>
                <a:gd name="connsiteY10" fmla="*/ 105465 h 179916"/>
                <a:gd name="connsiteX11" fmla="*/ 127822 w 144056"/>
                <a:gd name="connsiteY11" fmla="*/ 14265 h 179916"/>
                <a:gd name="connsiteX12" fmla="*/ 127822 w 144056"/>
                <a:gd name="connsiteY12" fmla="*/ 298 h 179916"/>
                <a:gd name="connsiteX13" fmla="*/ 150683 w 144056"/>
                <a:gd name="connsiteY13" fmla="*/ 298 h 179916"/>
                <a:gd name="connsiteX14" fmla="*/ 159053 w 144056"/>
                <a:gd name="connsiteY14" fmla="*/ 298 h 179916"/>
                <a:gd name="connsiteX15" fmla="*/ 159053 w 144056"/>
                <a:gd name="connsiteY15" fmla="*/ 62461 h 179916"/>
                <a:gd name="connsiteX16" fmla="*/ 159053 w 144056"/>
                <a:gd name="connsiteY16" fmla="*/ 96897 h 179916"/>
                <a:gd name="connsiteX17" fmla="*/ 159053 w 144056"/>
                <a:gd name="connsiteY17" fmla="*/ 108368 h 179916"/>
                <a:gd name="connsiteX18" fmla="*/ 159074 w 144056"/>
                <a:gd name="connsiteY18" fmla="*/ 108920 h 179916"/>
                <a:gd name="connsiteX19" fmla="*/ 79686 w 144056"/>
                <a:gd name="connsiteY19" fmla="*/ 188240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79916">
                  <a:moveTo>
                    <a:pt x="79686" y="188240"/>
                  </a:moveTo>
                  <a:cubicBezTo>
                    <a:pt x="35910" y="188240"/>
                    <a:pt x="299" y="152660"/>
                    <a:pt x="299" y="108920"/>
                  </a:cubicBezTo>
                  <a:cubicBezTo>
                    <a:pt x="299" y="65181"/>
                    <a:pt x="35910" y="29601"/>
                    <a:pt x="79686" y="29601"/>
                  </a:cubicBezTo>
                  <a:cubicBezTo>
                    <a:pt x="87627" y="29601"/>
                    <a:pt x="95281" y="30848"/>
                    <a:pt x="102506" y="33036"/>
                  </a:cubicBezTo>
                  <a:lnTo>
                    <a:pt x="114130" y="75406"/>
                  </a:lnTo>
                  <a:cubicBezTo>
                    <a:pt x="105391" y="66408"/>
                    <a:pt x="93194" y="60805"/>
                    <a:pt x="79686" y="60805"/>
                  </a:cubicBezTo>
                  <a:cubicBezTo>
                    <a:pt x="53142" y="60805"/>
                    <a:pt x="31530" y="82399"/>
                    <a:pt x="31530" y="108920"/>
                  </a:cubicBezTo>
                  <a:cubicBezTo>
                    <a:pt x="31530" y="135462"/>
                    <a:pt x="53142" y="157035"/>
                    <a:pt x="79686" y="157035"/>
                  </a:cubicBezTo>
                  <a:cubicBezTo>
                    <a:pt x="106067" y="157035"/>
                    <a:pt x="127536" y="135728"/>
                    <a:pt x="127822" y="109452"/>
                  </a:cubicBezTo>
                  <a:lnTo>
                    <a:pt x="127822" y="108368"/>
                  </a:lnTo>
                  <a:lnTo>
                    <a:pt x="127822" y="105465"/>
                  </a:lnTo>
                  <a:lnTo>
                    <a:pt x="127822" y="14265"/>
                  </a:lnTo>
                  <a:lnTo>
                    <a:pt x="127822" y="298"/>
                  </a:lnTo>
                  <a:lnTo>
                    <a:pt x="150683" y="298"/>
                  </a:lnTo>
                  <a:lnTo>
                    <a:pt x="159053" y="298"/>
                  </a:lnTo>
                  <a:lnTo>
                    <a:pt x="159053" y="62461"/>
                  </a:lnTo>
                  <a:lnTo>
                    <a:pt x="159053" y="96897"/>
                  </a:lnTo>
                  <a:lnTo>
                    <a:pt x="159053" y="108368"/>
                  </a:lnTo>
                  <a:cubicBezTo>
                    <a:pt x="159053" y="108552"/>
                    <a:pt x="159074" y="108736"/>
                    <a:pt x="159074" y="108920"/>
                  </a:cubicBezTo>
                  <a:cubicBezTo>
                    <a:pt x="159074" y="152660"/>
                    <a:pt x="123463" y="188240"/>
                    <a:pt x="79686" y="188240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84300A89-5CC9-494B-86F5-6A2C3A63F3DE}"/>
                </a:ext>
              </a:extLst>
            </p:cNvPr>
            <p:cNvSpPr/>
            <p:nvPr/>
          </p:nvSpPr>
          <p:spPr>
            <a:xfrm>
              <a:off x="9391914" y="6593061"/>
              <a:ext cx="198078" cy="179917"/>
            </a:xfrm>
            <a:custGeom>
              <a:avLst/>
              <a:gdLst>
                <a:gd name="connsiteX0" fmla="*/ 178598 w 198078"/>
                <a:gd name="connsiteY0" fmla="*/ 20604 h 179916"/>
                <a:gd name="connsiteX1" fmla="*/ 156843 w 198078"/>
                <a:gd name="connsiteY1" fmla="*/ 298 h 179916"/>
                <a:gd name="connsiteX2" fmla="*/ 137380 w 198078"/>
                <a:gd name="connsiteY2" fmla="*/ 14755 h 179916"/>
                <a:gd name="connsiteX3" fmla="*/ 102322 w 198078"/>
                <a:gd name="connsiteY3" fmla="*/ 134501 h 179916"/>
                <a:gd name="connsiteX4" fmla="*/ 67489 w 198078"/>
                <a:gd name="connsiteY4" fmla="*/ 14694 h 179916"/>
                <a:gd name="connsiteX5" fmla="*/ 48025 w 198078"/>
                <a:gd name="connsiteY5" fmla="*/ 298 h 179916"/>
                <a:gd name="connsiteX6" fmla="*/ 26290 w 198078"/>
                <a:gd name="connsiteY6" fmla="*/ 20604 h 179916"/>
                <a:gd name="connsiteX7" fmla="*/ 1711 w 198078"/>
                <a:gd name="connsiteY7" fmla="*/ 165174 h 179916"/>
                <a:gd name="connsiteX8" fmla="*/ 299 w 198078"/>
                <a:gd name="connsiteY8" fmla="*/ 176134 h 179916"/>
                <a:gd name="connsiteX9" fmla="*/ 15096 w 198078"/>
                <a:gd name="connsiteY9" fmla="*/ 191450 h 179916"/>
                <a:gd name="connsiteX10" fmla="*/ 30363 w 198078"/>
                <a:gd name="connsiteY10" fmla="*/ 178322 h 179916"/>
                <a:gd name="connsiteX11" fmla="*/ 48987 w 198078"/>
                <a:gd name="connsiteY11" fmla="*/ 50438 h 179916"/>
                <a:gd name="connsiteX12" fmla="*/ 87156 w 198078"/>
                <a:gd name="connsiteY12" fmla="*/ 179447 h 179916"/>
                <a:gd name="connsiteX13" fmla="*/ 102301 w 198078"/>
                <a:gd name="connsiteY13" fmla="*/ 191450 h 179916"/>
                <a:gd name="connsiteX14" fmla="*/ 117467 w 198078"/>
                <a:gd name="connsiteY14" fmla="*/ 179426 h 179916"/>
                <a:gd name="connsiteX15" fmla="*/ 155861 w 198078"/>
                <a:gd name="connsiteY15" fmla="*/ 50438 h 179916"/>
                <a:gd name="connsiteX16" fmla="*/ 174259 w 198078"/>
                <a:gd name="connsiteY16" fmla="*/ 178404 h 179916"/>
                <a:gd name="connsiteX17" fmla="*/ 189793 w 198078"/>
                <a:gd name="connsiteY17" fmla="*/ 191450 h 179916"/>
                <a:gd name="connsiteX18" fmla="*/ 204570 w 198078"/>
                <a:gd name="connsiteY18" fmla="*/ 176134 h 179916"/>
                <a:gd name="connsiteX19" fmla="*/ 203178 w 198078"/>
                <a:gd name="connsiteY19" fmla="*/ 165215 h 179916"/>
                <a:gd name="connsiteX20" fmla="*/ 178598 w 198078"/>
                <a:gd name="connsiteY20" fmla="*/ 20604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78" h="179916">
                  <a:moveTo>
                    <a:pt x="178598" y="20604"/>
                  </a:moveTo>
                  <a:cubicBezTo>
                    <a:pt x="176388" y="7701"/>
                    <a:pt x="168468" y="298"/>
                    <a:pt x="156843" y="298"/>
                  </a:cubicBezTo>
                  <a:cubicBezTo>
                    <a:pt x="146712" y="298"/>
                    <a:pt x="139979" y="5329"/>
                    <a:pt x="137380" y="14755"/>
                  </a:cubicBezTo>
                  <a:lnTo>
                    <a:pt x="102322" y="134501"/>
                  </a:lnTo>
                  <a:lnTo>
                    <a:pt x="67489" y="14694"/>
                  </a:lnTo>
                  <a:cubicBezTo>
                    <a:pt x="64521" y="5145"/>
                    <a:pt x="57972" y="298"/>
                    <a:pt x="48025" y="298"/>
                  </a:cubicBezTo>
                  <a:cubicBezTo>
                    <a:pt x="36237" y="298"/>
                    <a:pt x="28521" y="7517"/>
                    <a:pt x="26290" y="20604"/>
                  </a:cubicBezTo>
                  <a:lnTo>
                    <a:pt x="1711" y="165174"/>
                  </a:lnTo>
                  <a:cubicBezTo>
                    <a:pt x="606" y="171267"/>
                    <a:pt x="299" y="173619"/>
                    <a:pt x="299" y="176134"/>
                  </a:cubicBezTo>
                  <a:cubicBezTo>
                    <a:pt x="299" y="185582"/>
                    <a:pt x="5968" y="191450"/>
                    <a:pt x="15096" y="191450"/>
                  </a:cubicBezTo>
                  <a:cubicBezTo>
                    <a:pt x="23896" y="191450"/>
                    <a:pt x="29319" y="186747"/>
                    <a:pt x="30363" y="178322"/>
                  </a:cubicBezTo>
                  <a:lnTo>
                    <a:pt x="48987" y="50438"/>
                  </a:lnTo>
                  <a:lnTo>
                    <a:pt x="87156" y="179447"/>
                  </a:lnTo>
                  <a:cubicBezTo>
                    <a:pt x="89592" y="187401"/>
                    <a:pt x="94688" y="191450"/>
                    <a:pt x="102301" y="191450"/>
                  </a:cubicBezTo>
                  <a:cubicBezTo>
                    <a:pt x="110181" y="191450"/>
                    <a:pt x="115420" y="187238"/>
                    <a:pt x="117467" y="179426"/>
                  </a:cubicBezTo>
                  <a:lnTo>
                    <a:pt x="155861" y="50438"/>
                  </a:lnTo>
                  <a:lnTo>
                    <a:pt x="174259" y="178404"/>
                  </a:lnTo>
                  <a:cubicBezTo>
                    <a:pt x="175672" y="186931"/>
                    <a:pt x="181054" y="191450"/>
                    <a:pt x="189793" y="191450"/>
                  </a:cubicBezTo>
                  <a:cubicBezTo>
                    <a:pt x="198778" y="191450"/>
                    <a:pt x="204570" y="185438"/>
                    <a:pt x="204570" y="176134"/>
                  </a:cubicBezTo>
                  <a:cubicBezTo>
                    <a:pt x="204570" y="173660"/>
                    <a:pt x="204549" y="173497"/>
                    <a:pt x="203178" y="165215"/>
                  </a:cubicBezTo>
                  <a:lnTo>
                    <a:pt x="178598" y="20604"/>
                  </a:ln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7332A685-8C4F-4E2E-8CAD-B0CF394449D5}"/>
                </a:ext>
              </a:extLst>
            </p:cNvPr>
            <p:cNvSpPr/>
            <p:nvPr/>
          </p:nvSpPr>
          <p:spPr>
            <a:xfrm>
              <a:off x="9600565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72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4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49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71" y="39580"/>
                    <a:pt x="96141" y="60989"/>
                  </a:cubicBezTo>
                  <a:lnTo>
                    <a:pt x="30772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4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49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FE12CB8F-D3EF-4BA0-BB17-1B3F687604FF}"/>
                </a:ext>
              </a:extLst>
            </p:cNvPr>
            <p:cNvSpPr/>
            <p:nvPr userDrawn="1"/>
          </p:nvSpPr>
          <p:spPr>
            <a:xfrm>
              <a:off x="9720721" y="6599257"/>
              <a:ext cx="54021" cy="179917"/>
            </a:xfrm>
            <a:custGeom>
              <a:avLst/>
              <a:gdLst>
                <a:gd name="connsiteX0" fmla="*/ 70906 w 54021"/>
                <a:gd name="connsiteY0" fmla="*/ 54998 h 179916"/>
                <a:gd name="connsiteX1" fmla="*/ 55864 w 54021"/>
                <a:gd name="connsiteY1" fmla="*/ 41318 h 179916"/>
                <a:gd name="connsiteX2" fmla="*/ 50645 w 54021"/>
                <a:gd name="connsiteY2" fmla="*/ 41318 h 179916"/>
                <a:gd name="connsiteX3" fmla="*/ 50645 w 54021"/>
                <a:gd name="connsiteY3" fmla="*/ 16166 h 179916"/>
                <a:gd name="connsiteX4" fmla="*/ 35602 w 54021"/>
                <a:gd name="connsiteY4" fmla="*/ 298 h 179916"/>
                <a:gd name="connsiteX5" fmla="*/ 20560 w 54021"/>
                <a:gd name="connsiteY5" fmla="*/ 16166 h 179916"/>
                <a:gd name="connsiteX6" fmla="*/ 20560 w 54021"/>
                <a:gd name="connsiteY6" fmla="*/ 41318 h 179916"/>
                <a:gd name="connsiteX7" fmla="*/ 15361 w 54021"/>
                <a:gd name="connsiteY7" fmla="*/ 41318 h 179916"/>
                <a:gd name="connsiteX8" fmla="*/ 299 w 54021"/>
                <a:gd name="connsiteY8" fmla="*/ 54998 h 179916"/>
                <a:gd name="connsiteX9" fmla="*/ 15361 w 54021"/>
                <a:gd name="connsiteY9" fmla="*/ 68433 h 179916"/>
                <a:gd name="connsiteX10" fmla="*/ 20560 w 54021"/>
                <a:gd name="connsiteY10" fmla="*/ 68433 h 179916"/>
                <a:gd name="connsiteX11" fmla="*/ 20560 w 54021"/>
                <a:gd name="connsiteY11" fmla="*/ 169407 h 179916"/>
                <a:gd name="connsiteX12" fmla="*/ 35602 w 54021"/>
                <a:gd name="connsiteY12" fmla="*/ 185254 h 179916"/>
                <a:gd name="connsiteX13" fmla="*/ 50645 w 54021"/>
                <a:gd name="connsiteY13" fmla="*/ 169407 h 179916"/>
                <a:gd name="connsiteX14" fmla="*/ 50645 w 54021"/>
                <a:gd name="connsiteY14" fmla="*/ 68433 h 179916"/>
                <a:gd name="connsiteX15" fmla="*/ 55864 w 54021"/>
                <a:gd name="connsiteY15" fmla="*/ 68433 h 179916"/>
                <a:gd name="connsiteX16" fmla="*/ 70906 w 54021"/>
                <a:gd name="connsiteY16" fmla="*/ 54998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21" h="179916">
                  <a:moveTo>
                    <a:pt x="70906" y="54998"/>
                  </a:moveTo>
                  <a:cubicBezTo>
                    <a:pt x="70906" y="46573"/>
                    <a:pt x="65135" y="41318"/>
                    <a:pt x="55864" y="41318"/>
                  </a:cubicBezTo>
                  <a:lnTo>
                    <a:pt x="50645" y="41318"/>
                  </a:lnTo>
                  <a:lnTo>
                    <a:pt x="50645" y="16166"/>
                  </a:lnTo>
                  <a:cubicBezTo>
                    <a:pt x="50645" y="6678"/>
                    <a:pt x="44607" y="298"/>
                    <a:pt x="35602" y="298"/>
                  </a:cubicBezTo>
                  <a:cubicBezTo>
                    <a:pt x="26597" y="298"/>
                    <a:pt x="20560" y="6678"/>
                    <a:pt x="20560" y="16166"/>
                  </a:cubicBezTo>
                  <a:lnTo>
                    <a:pt x="20560" y="41318"/>
                  </a:lnTo>
                  <a:lnTo>
                    <a:pt x="15361" y="41318"/>
                  </a:lnTo>
                  <a:cubicBezTo>
                    <a:pt x="6070" y="41318"/>
                    <a:pt x="299" y="46573"/>
                    <a:pt x="299" y="54998"/>
                  </a:cubicBezTo>
                  <a:cubicBezTo>
                    <a:pt x="299" y="63157"/>
                    <a:pt x="6213" y="68433"/>
                    <a:pt x="15361" y="68433"/>
                  </a:cubicBezTo>
                  <a:lnTo>
                    <a:pt x="20560" y="68433"/>
                  </a:lnTo>
                  <a:lnTo>
                    <a:pt x="20560" y="169407"/>
                  </a:lnTo>
                  <a:cubicBezTo>
                    <a:pt x="20560" y="178875"/>
                    <a:pt x="26597" y="185254"/>
                    <a:pt x="35602" y="185254"/>
                  </a:cubicBezTo>
                  <a:cubicBezTo>
                    <a:pt x="44607" y="185254"/>
                    <a:pt x="50645" y="178875"/>
                    <a:pt x="50645" y="169407"/>
                  </a:cubicBezTo>
                  <a:lnTo>
                    <a:pt x="50645" y="68433"/>
                  </a:lnTo>
                  <a:lnTo>
                    <a:pt x="55864" y="68433"/>
                  </a:lnTo>
                  <a:cubicBezTo>
                    <a:pt x="64991" y="68433"/>
                    <a:pt x="70906" y="63157"/>
                    <a:pt x="70906" y="54998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4809BCCB-4695-4F6E-A241-3A0EE7A05AB5}"/>
                </a:ext>
              </a:extLst>
            </p:cNvPr>
            <p:cNvSpPr/>
            <p:nvPr userDrawn="1"/>
          </p:nvSpPr>
          <p:spPr>
            <a:xfrm>
              <a:off x="9786253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93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5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70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92" y="39580"/>
                    <a:pt x="96141" y="60989"/>
                  </a:cubicBezTo>
                  <a:lnTo>
                    <a:pt x="30793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5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70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6DE8BB2A-F6F6-449A-A021-B2C2C7B3EB55}"/>
                </a:ext>
              </a:extLst>
            </p:cNvPr>
            <p:cNvSpPr/>
            <p:nvPr/>
          </p:nvSpPr>
          <p:spPr>
            <a:xfrm>
              <a:off x="9924480" y="6638661"/>
              <a:ext cx="72028" cy="143933"/>
            </a:xfrm>
            <a:custGeom>
              <a:avLst/>
              <a:gdLst>
                <a:gd name="connsiteX0" fmla="*/ 73608 w 72028"/>
                <a:gd name="connsiteY0" fmla="*/ 15594 h 143933"/>
                <a:gd name="connsiteX1" fmla="*/ 57194 w 72028"/>
                <a:gd name="connsiteY1" fmla="*/ 298 h 143933"/>
                <a:gd name="connsiteX2" fmla="*/ 30384 w 72028"/>
                <a:gd name="connsiteY2" fmla="*/ 15124 h 143933"/>
                <a:gd name="connsiteX3" fmla="*/ 15341 w 72028"/>
                <a:gd name="connsiteY3" fmla="*/ 298 h 143933"/>
                <a:gd name="connsiteX4" fmla="*/ 299 w 72028"/>
                <a:gd name="connsiteY4" fmla="*/ 16146 h 143933"/>
                <a:gd name="connsiteX5" fmla="*/ 299 w 72028"/>
                <a:gd name="connsiteY5" fmla="*/ 130003 h 143933"/>
                <a:gd name="connsiteX6" fmla="*/ 15341 w 72028"/>
                <a:gd name="connsiteY6" fmla="*/ 145850 h 143933"/>
                <a:gd name="connsiteX7" fmla="*/ 30404 w 72028"/>
                <a:gd name="connsiteY7" fmla="*/ 130003 h 143933"/>
                <a:gd name="connsiteX8" fmla="*/ 30404 w 72028"/>
                <a:gd name="connsiteY8" fmla="*/ 66061 h 143933"/>
                <a:gd name="connsiteX9" fmla="*/ 56335 w 72028"/>
                <a:gd name="connsiteY9" fmla="*/ 31646 h 143933"/>
                <a:gd name="connsiteX10" fmla="*/ 73608 w 72028"/>
                <a:gd name="connsiteY10" fmla="*/ 15594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8" h="143933">
                  <a:moveTo>
                    <a:pt x="73608" y="15594"/>
                  </a:moveTo>
                  <a:cubicBezTo>
                    <a:pt x="73608" y="6883"/>
                    <a:pt x="66547" y="298"/>
                    <a:pt x="57194" y="298"/>
                  </a:cubicBezTo>
                  <a:cubicBezTo>
                    <a:pt x="47841" y="298"/>
                    <a:pt x="38058" y="5860"/>
                    <a:pt x="30384" y="15124"/>
                  </a:cubicBezTo>
                  <a:cubicBezTo>
                    <a:pt x="29954" y="6208"/>
                    <a:pt x="24019" y="298"/>
                    <a:pt x="15341" y="298"/>
                  </a:cubicBezTo>
                  <a:cubicBezTo>
                    <a:pt x="6357" y="298"/>
                    <a:pt x="299" y="6658"/>
                    <a:pt x="299" y="16146"/>
                  </a:cubicBezTo>
                  <a:lnTo>
                    <a:pt x="299" y="130003"/>
                  </a:lnTo>
                  <a:cubicBezTo>
                    <a:pt x="299" y="139470"/>
                    <a:pt x="6357" y="145850"/>
                    <a:pt x="15341" y="145850"/>
                  </a:cubicBezTo>
                  <a:cubicBezTo>
                    <a:pt x="24346" y="145850"/>
                    <a:pt x="30404" y="139470"/>
                    <a:pt x="30404" y="130003"/>
                  </a:cubicBezTo>
                  <a:lnTo>
                    <a:pt x="30404" y="66061"/>
                  </a:lnTo>
                  <a:cubicBezTo>
                    <a:pt x="30404" y="46900"/>
                    <a:pt x="39164" y="35326"/>
                    <a:pt x="56335" y="31646"/>
                  </a:cubicBezTo>
                  <a:cubicBezTo>
                    <a:pt x="60612" y="30828"/>
                    <a:pt x="73608" y="28292"/>
                    <a:pt x="73608" y="15594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2331CE04-A076-43F6-9E2D-895D0FBC1F47}"/>
                </a:ext>
              </a:extLst>
            </p:cNvPr>
            <p:cNvSpPr/>
            <p:nvPr/>
          </p:nvSpPr>
          <p:spPr>
            <a:xfrm>
              <a:off x="9166481" y="6537388"/>
              <a:ext cx="162064" cy="71967"/>
            </a:xfrm>
            <a:custGeom>
              <a:avLst/>
              <a:gdLst>
                <a:gd name="connsiteX0" fmla="*/ 119554 w 162064"/>
                <a:gd name="connsiteY0" fmla="*/ 781 h 71966"/>
                <a:gd name="connsiteX1" fmla="*/ 299 w 162064"/>
                <a:gd name="connsiteY1" fmla="*/ 67382 h 71966"/>
                <a:gd name="connsiteX2" fmla="*/ 22361 w 162064"/>
                <a:gd name="connsiteY2" fmla="*/ 77892 h 71966"/>
                <a:gd name="connsiteX3" fmla="*/ 121334 w 162064"/>
                <a:gd name="connsiteY3" fmla="*/ 24133 h 71966"/>
                <a:gd name="connsiteX4" fmla="*/ 165991 w 162064"/>
                <a:gd name="connsiteY4" fmla="*/ 26853 h 71966"/>
                <a:gd name="connsiteX5" fmla="*/ 170924 w 162064"/>
                <a:gd name="connsiteY5" fmla="*/ 3869 h 71966"/>
                <a:gd name="connsiteX6" fmla="*/ 119554 w 162064"/>
                <a:gd name="connsiteY6" fmla="*/ 781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64" h="71966">
                  <a:moveTo>
                    <a:pt x="119554" y="781"/>
                  </a:moveTo>
                  <a:cubicBezTo>
                    <a:pt x="65688" y="4380"/>
                    <a:pt x="22586" y="29900"/>
                    <a:pt x="299" y="67382"/>
                  </a:cubicBezTo>
                  <a:lnTo>
                    <a:pt x="22361" y="77892"/>
                  </a:lnTo>
                  <a:cubicBezTo>
                    <a:pt x="40678" y="47465"/>
                    <a:pt x="76125" y="27139"/>
                    <a:pt x="121334" y="24133"/>
                  </a:cubicBezTo>
                  <a:cubicBezTo>
                    <a:pt x="137257" y="23070"/>
                    <a:pt x="152197" y="24031"/>
                    <a:pt x="165991" y="26853"/>
                  </a:cubicBezTo>
                  <a:lnTo>
                    <a:pt x="170924" y="3869"/>
                  </a:lnTo>
                  <a:cubicBezTo>
                    <a:pt x="154940" y="638"/>
                    <a:pt x="137748" y="-425"/>
                    <a:pt x="119554" y="781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79D9234-F9CB-4838-AAE5-236733E463A1}"/>
                </a:ext>
              </a:extLst>
            </p:cNvPr>
            <p:cNvSpPr/>
            <p:nvPr/>
          </p:nvSpPr>
          <p:spPr>
            <a:xfrm>
              <a:off x="9123851" y="6495597"/>
              <a:ext cx="216085" cy="89958"/>
            </a:xfrm>
            <a:custGeom>
              <a:avLst/>
              <a:gdLst>
                <a:gd name="connsiteX0" fmla="*/ 162369 w 216085"/>
                <a:gd name="connsiteY0" fmla="*/ 23903 h 89958"/>
                <a:gd name="connsiteX1" fmla="*/ 217688 w 216085"/>
                <a:gd name="connsiteY1" fmla="*/ 28218 h 89958"/>
                <a:gd name="connsiteX2" fmla="*/ 223050 w 216085"/>
                <a:gd name="connsiteY2" fmla="*/ 5377 h 89958"/>
                <a:gd name="connsiteX3" fmla="*/ 161284 w 216085"/>
                <a:gd name="connsiteY3" fmla="*/ 510 h 89958"/>
                <a:gd name="connsiteX4" fmla="*/ 24694 w 216085"/>
                <a:gd name="connsiteY4" fmla="*/ 56416 h 89958"/>
                <a:gd name="connsiteX5" fmla="*/ 299 w 216085"/>
                <a:gd name="connsiteY5" fmla="*/ 88868 h 89958"/>
                <a:gd name="connsiteX6" fmla="*/ 22422 w 216085"/>
                <a:gd name="connsiteY6" fmla="*/ 99419 h 89958"/>
                <a:gd name="connsiteX7" fmla="*/ 162369 w 216085"/>
                <a:gd name="connsiteY7" fmla="*/ 23903 h 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85" h="89958">
                  <a:moveTo>
                    <a:pt x="162369" y="23903"/>
                  </a:moveTo>
                  <a:cubicBezTo>
                    <a:pt x="181300" y="23146"/>
                    <a:pt x="199903" y="24619"/>
                    <a:pt x="217688" y="28218"/>
                  </a:cubicBezTo>
                  <a:lnTo>
                    <a:pt x="223050" y="5377"/>
                  </a:lnTo>
                  <a:cubicBezTo>
                    <a:pt x="203158" y="1328"/>
                    <a:pt x="182385" y="-328"/>
                    <a:pt x="161284" y="510"/>
                  </a:cubicBezTo>
                  <a:cubicBezTo>
                    <a:pt x="105289" y="2800"/>
                    <a:pt x="58053" y="22124"/>
                    <a:pt x="24694" y="56416"/>
                  </a:cubicBezTo>
                  <a:cubicBezTo>
                    <a:pt x="15116" y="66252"/>
                    <a:pt x="6971" y="77171"/>
                    <a:pt x="299" y="88868"/>
                  </a:cubicBezTo>
                  <a:lnTo>
                    <a:pt x="22422" y="99419"/>
                  </a:lnTo>
                  <a:cubicBezTo>
                    <a:pt x="48005" y="55169"/>
                    <a:pt x="98188" y="26520"/>
                    <a:pt x="162369" y="23903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38508DFE-844C-417A-AA45-E303BE6A0615}"/>
                </a:ext>
              </a:extLst>
            </p:cNvPr>
            <p:cNvSpPr/>
            <p:nvPr/>
          </p:nvSpPr>
          <p:spPr>
            <a:xfrm>
              <a:off x="11059386" y="6698053"/>
              <a:ext cx="18007" cy="17992"/>
            </a:xfrm>
            <a:custGeom>
              <a:avLst/>
              <a:gdLst>
                <a:gd name="connsiteX0" fmla="*/ 501 w 0"/>
                <a:gd name="connsiteY0" fmla="*/ 463 h 0"/>
                <a:gd name="connsiteX1" fmla="*/ 464 w 0"/>
                <a:gd name="connsiteY1" fmla="*/ 4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1" y="463"/>
                  </a:moveTo>
                  <a:cubicBezTo>
                    <a:pt x="488" y="468"/>
                    <a:pt x="476" y="475"/>
                    <a:pt x="464" y="480"/>
                  </a:cubicBez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61281361-6CB9-429B-8F88-9143474E773D}"/>
                </a:ext>
              </a:extLst>
            </p:cNvPr>
            <p:cNvSpPr/>
            <p:nvPr/>
          </p:nvSpPr>
          <p:spPr>
            <a:xfrm>
              <a:off x="10389287" y="6594247"/>
              <a:ext cx="162064" cy="179917"/>
            </a:xfrm>
            <a:custGeom>
              <a:avLst/>
              <a:gdLst>
                <a:gd name="connsiteX0" fmla="*/ 31020 w 162064"/>
                <a:gd name="connsiteY0" fmla="*/ 463 h 179916"/>
                <a:gd name="connsiteX1" fmla="*/ 89234 w 162064"/>
                <a:gd name="connsiteY1" fmla="*/ 151367 h 179916"/>
                <a:gd name="connsiteX2" fmla="*/ 147450 w 162064"/>
                <a:gd name="connsiteY2" fmla="*/ 463 h 179916"/>
                <a:gd name="connsiteX3" fmla="*/ 169246 w 162064"/>
                <a:gd name="connsiteY3" fmla="*/ 463 h 179916"/>
                <a:gd name="connsiteX4" fmla="*/ 177491 w 162064"/>
                <a:gd name="connsiteY4" fmla="*/ 186045 h 179916"/>
                <a:gd name="connsiteX5" fmla="*/ 157014 w 162064"/>
                <a:gd name="connsiteY5" fmla="*/ 186045 h 179916"/>
                <a:gd name="connsiteX6" fmla="*/ 150633 w 162064"/>
                <a:gd name="connsiteY6" fmla="*/ 37519 h 179916"/>
                <a:gd name="connsiteX7" fmla="*/ 99072 w 162064"/>
                <a:gd name="connsiteY7" fmla="*/ 172022 h 179916"/>
                <a:gd name="connsiteX8" fmla="*/ 79398 w 162064"/>
                <a:gd name="connsiteY8" fmla="*/ 178367 h 179916"/>
                <a:gd name="connsiteX9" fmla="*/ 25441 w 162064"/>
                <a:gd name="connsiteY9" fmla="*/ 38594 h 179916"/>
                <a:gd name="connsiteX10" fmla="*/ 19591 w 162064"/>
                <a:gd name="connsiteY10" fmla="*/ 186045 h 179916"/>
                <a:gd name="connsiteX11" fmla="*/ 464 w 162064"/>
                <a:gd name="connsiteY11" fmla="*/ 186045 h 179916"/>
                <a:gd name="connsiteX12" fmla="*/ 8694 w 162064"/>
                <a:gd name="connsiteY12" fmla="*/ 463 h 179916"/>
                <a:gd name="connsiteX13" fmla="*/ 31020 w 162064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64" h="179916">
                  <a:moveTo>
                    <a:pt x="31020" y="463"/>
                  </a:moveTo>
                  <a:lnTo>
                    <a:pt x="89234" y="151367"/>
                  </a:lnTo>
                  <a:lnTo>
                    <a:pt x="147450" y="463"/>
                  </a:lnTo>
                  <a:lnTo>
                    <a:pt x="169246" y="463"/>
                  </a:lnTo>
                  <a:lnTo>
                    <a:pt x="177491" y="186045"/>
                  </a:lnTo>
                  <a:lnTo>
                    <a:pt x="157014" y="186045"/>
                  </a:lnTo>
                  <a:lnTo>
                    <a:pt x="150633" y="37519"/>
                  </a:lnTo>
                  <a:lnTo>
                    <a:pt x="99072" y="172022"/>
                  </a:lnTo>
                  <a:cubicBezTo>
                    <a:pt x="96949" y="177565"/>
                    <a:pt x="89765" y="178367"/>
                    <a:pt x="79398" y="178367"/>
                  </a:cubicBezTo>
                  <a:lnTo>
                    <a:pt x="25441" y="38594"/>
                  </a:lnTo>
                  <a:lnTo>
                    <a:pt x="19591" y="186045"/>
                  </a:lnTo>
                  <a:lnTo>
                    <a:pt x="464" y="186045"/>
                  </a:lnTo>
                  <a:lnTo>
                    <a:pt x="8694" y="463"/>
                  </a:lnTo>
                  <a:lnTo>
                    <a:pt x="31020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94D3025E-352F-4BB9-9AD2-D02007A54496}"/>
                </a:ext>
              </a:extLst>
            </p:cNvPr>
            <p:cNvSpPr/>
            <p:nvPr/>
          </p:nvSpPr>
          <p:spPr>
            <a:xfrm>
              <a:off x="10651371" y="6594247"/>
              <a:ext cx="108043" cy="179917"/>
            </a:xfrm>
            <a:custGeom>
              <a:avLst/>
              <a:gdLst>
                <a:gd name="connsiteX0" fmla="*/ 110241 w 108042"/>
                <a:gd name="connsiteY0" fmla="*/ 463 h 179916"/>
                <a:gd name="connsiteX1" fmla="*/ 110241 w 108042"/>
                <a:gd name="connsiteY1" fmla="*/ 10518 h 179916"/>
                <a:gd name="connsiteX2" fmla="*/ 104133 w 108042"/>
                <a:gd name="connsiteY2" fmla="*/ 17409 h 179916"/>
                <a:gd name="connsiteX3" fmla="*/ 20924 w 108042"/>
                <a:gd name="connsiteY3" fmla="*/ 17409 h 179916"/>
                <a:gd name="connsiteX4" fmla="*/ 20924 w 108042"/>
                <a:gd name="connsiteY4" fmla="*/ 80405 h 179916"/>
                <a:gd name="connsiteX5" fmla="*/ 97207 w 108042"/>
                <a:gd name="connsiteY5" fmla="*/ 80405 h 179916"/>
                <a:gd name="connsiteX6" fmla="*/ 97207 w 108042"/>
                <a:gd name="connsiteY6" fmla="*/ 96033 h 179916"/>
                <a:gd name="connsiteX7" fmla="*/ 20924 w 108042"/>
                <a:gd name="connsiteY7" fmla="*/ 96033 h 179916"/>
                <a:gd name="connsiteX8" fmla="*/ 20924 w 108042"/>
                <a:gd name="connsiteY8" fmla="*/ 169100 h 179916"/>
                <a:gd name="connsiteX9" fmla="*/ 109695 w 108042"/>
                <a:gd name="connsiteY9" fmla="*/ 169100 h 179916"/>
                <a:gd name="connsiteX10" fmla="*/ 115818 w 108042"/>
                <a:gd name="connsiteY10" fmla="*/ 175990 h 179916"/>
                <a:gd name="connsiteX11" fmla="*/ 115818 w 108042"/>
                <a:gd name="connsiteY11" fmla="*/ 186045 h 179916"/>
                <a:gd name="connsiteX12" fmla="*/ 464 w 108042"/>
                <a:gd name="connsiteY12" fmla="*/ 186045 h 179916"/>
                <a:gd name="connsiteX13" fmla="*/ 464 w 108042"/>
                <a:gd name="connsiteY13" fmla="*/ 463 h 179916"/>
                <a:gd name="connsiteX14" fmla="*/ 110241 w 108042"/>
                <a:gd name="connsiteY14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2" h="179916">
                  <a:moveTo>
                    <a:pt x="110241" y="463"/>
                  </a:moveTo>
                  <a:lnTo>
                    <a:pt x="110241" y="10518"/>
                  </a:lnTo>
                  <a:cubicBezTo>
                    <a:pt x="110241" y="15834"/>
                    <a:pt x="108377" y="17409"/>
                    <a:pt x="104133" y="17409"/>
                  </a:cubicBezTo>
                  <a:lnTo>
                    <a:pt x="20924" y="17409"/>
                  </a:lnTo>
                  <a:lnTo>
                    <a:pt x="20924" y="80405"/>
                  </a:lnTo>
                  <a:lnTo>
                    <a:pt x="97207" y="80405"/>
                  </a:lnTo>
                  <a:lnTo>
                    <a:pt x="97207" y="96033"/>
                  </a:lnTo>
                  <a:lnTo>
                    <a:pt x="20924" y="96033"/>
                  </a:lnTo>
                  <a:lnTo>
                    <a:pt x="20924" y="169100"/>
                  </a:lnTo>
                  <a:lnTo>
                    <a:pt x="109695" y="169100"/>
                  </a:lnTo>
                  <a:cubicBezTo>
                    <a:pt x="113696" y="169100"/>
                    <a:pt x="115818" y="170690"/>
                    <a:pt x="115818" y="175990"/>
                  </a:cubicBezTo>
                  <a:lnTo>
                    <a:pt x="115818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11024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D611BCB3-877E-4800-919C-2844EE27CE5C}"/>
                </a:ext>
              </a:extLst>
            </p:cNvPr>
            <p:cNvSpPr/>
            <p:nvPr/>
          </p:nvSpPr>
          <p:spPr>
            <a:xfrm>
              <a:off x="10841947" y="6592929"/>
              <a:ext cx="126050" cy="179917"/>
            </a:xfrm>
            <a:custGeom>
              <a:avLst/>
              <a:gdLst>
                <a:gd name="connsiteX0" fmla="*/ 20924 w 126049"/>
                <a:gd name="connsiteY0" fmla="*/ 166980 h 179916"/>
                <a:gd name="connsiteX1" fmla="*/ 51495 w 126049"/>
                <a:gd name="connsiteY1" fmla="*/ 172007 h 179916"/>
                <a:gd name="connsiteX2" fmla="*/ 120608 w 126049"/>
                <a:gd name="connsiteY2" fmla="*/ 98683 h 179916"/>
                <a:gd name="connsiteX3" fmla="*/ 53359 w 126049"/>
                <a:gd name="connsiteY3" fmla="*/ 17409 h 179916"/>
                <a:gd name="connsiteX4" fmla="*/ 20924 w 126049"/>
                <a:gd name="connsiteY4" fmla="*/ 18726 h 179916"/>
                <a:gd name="connsiteX5" fmla="*/ 464 w 126049"/>
                <a:gd name="connsiteY5" fmla="*/ 1781 h 179916"/>
                <a:gd name="connsiteX6" fmla="*/ 57088 w 126049"/>
                <a:gd name="connsiteY6" fmla="*/ 463 h 179916"/>
                <a:gd name="connsiteX7" fmla="*/ 142403 w 126049"/>
                <a:gd name="connsiteY7" fmla="*/ 95231 h 179916"/>
                <a:gd name="connsiteX8" fmla="*/ 49904 w 126049"/>
                <a:gd name="connsiteY8" fmla="*/ 188695 h 179916"/>
                <a:gd name="connsiteX9" fmla="*/ 464 w 126049"/>
                <a:gd name="connsiteY9" fmla="*/ 186575 h 179916"/>
                <a:gd name="connsiteX10" fmla="*/ 464 w 126049"/>
                <a:gd name="connsiteY10" fmla="*/ 1781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0924" y="166980"/>
                  </a:moveTo>
                  <a:cubicBezTo>
                    <a:pt x="20924" y="170690"/>
                    <a:pt x="28108" y="172007"/>
                    <a:pt x="51495" y="172007"/>
                  </a:cubicBezTo>
                  <a:cubicBezTo>
                    <a:pt x="89780" y="172007"/>
                    <a:pt x="120608" y="153487"/>
                    <a:pt x="120608" y="98683"/>
                  </a:cubicBezTo>
                  <a:cubicBezTo>
                    <a:pt x="120608" y="53935"/>
                    <a:pt x="105452" y="17409"/>
                    <a:pt x="53359" y="17409"/>
                  </a:cubicBezTo>
                  <a:cubicBezTo>
                    <a:pt x="41932" y="17409"/>
                    <a:pt x="32368" y="17666"/>
                    <a:pt x="20924" y="18726"/>
                  </a:cubicBezTo>
                  <a:close/>
                  <a:moveTo>
                    <a:pt x="464" y="1781"/>
                  </a:moveTo>
                  <a:cubicBezTo>
                    <a:pt x="19863" y="721"/>
                    <a:pt x="37142" y="463"/>
                    <a:pt x="57088" y="463"/>
                  </a:cubicBezTo>
                  <a:cubicBezTo>
                    <a:pt x="110241" y="463"/>
                    <a:pt x="142403" y="33551"/>
                    <a:pt x="142403" y="95231"/>
                  </a:cubicBezTo>
                  <a:cubicBezTo>
                    <a:pt x="142403" y="156395"/>
                    <a:pt x="106786" y="188695"/>
                    <a:pt x="49904" y="188695"/>
                  </a:cubicBezTo>
                  <a:cubicBezTo>
                    <a:pt x="33944" y="188695"/>
                    <a:pt x="18272" y="188165"/>
                    <a:pt x="464" y="186575"/>
                  </a:cubicBezTo>
                  <a:lnTo>
                    <a:pt x="464" y="1781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FFF6077F-8441-43FB-8C5A-780D268E0C36}"/>
                </a:ext>
              </a:extLst>
            </p:cNvPr>
            <p:cNvSpPr/>
            <p:nvPr/>
          </p:nvSpPr>
          <p:spPr>
            <a:xfrm>
              <a:off x="11062562" y="6594247"/>
              <a:ext cx="18007" cy="179917"/>
            </a:xfrm>
            <a:custGeom>
              <a:avLst/>
              <a:gdLst>
                <a:gd name="connsiteX0" fmla="*/ 464 w 18007"/>
                <a:gd name="connsiteY0" fmla="*/ 186045 h 179916"/>
                <a:gd name="connsiteX1" fmla="*/ 20925 w 18007"/>
                <a:gd name="connsiteY1" fmla="*/ 186045 h 179916"/>
                <a:gd name="connsiteX2" fmla="*/ 20925 w 18007"/>
                <a:gd name="connsiteY2" fmla="*/ 463 h 179916"/>
                <a:gd name="connsiteX3" fmla="*/ 464 w 18007"/>
                <a:gd name="connsiteY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" h="179916">
                  <a:moveTo>
                    <a:pt x="464" y="186045"/>
                  </a:moveTo>
                  <a:lnTo>
                    <a:pt x="20925" y="186045"/>
                  </a:lnTo>
                  <a:lnTo>
                    <a:pt x="20925" y="463"/>
                  </a:lnTo>
                  <a:lnTo>
                    <a:pt x="464" y="463"/>
                  </a:lnTo>
                  <a:close/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DF7DF138-8F33-493B-B454-CAB70845436E}"/>
                </a:ext>
              </a:extLst>
            </p:cNvPr>
            <p:cNvSpPr/>
            <p:nvPr/>
          </p:nvSpPr>
          <p:spPr>
            <a:xfrm>
              <a:off x="11150546" y="6594247"/>
              <a:ext cx="144057" cy="179917"/>
            </a:xfrm>
            <a:custGeom>
              <a:avLst/>
              <a:gdLst>
                <a:gd name="connsiteX0" fmla="*/ 45917 w 144056"/>
                <a:gd name="connsiteY0" fmla="*/ 114038 h 179916"/>
                <a:gd name="connsiteX1" fmla="*/ 105724 w 144056"/>
                <a:gd name="connsiteY1" fmla="*/ 114038 h 179916"/>
                <a:gd name="connsiteX2" fmla="*/ 76488 w 144056"/>
                <a:gd name="connsiteY2" fmla="*/ 24284 h 179916"/>
                <a:gd name="connsiteX3" fmla="*/ 87642 w 144056"/>
                <a:gd name="connsiteY3" fmla="*/ 463 h 179916"/>
                <a:gd name="connsiteX4" fmla="*/ 152496 w 144056"/>
                <a:gd name="connsiteY4" fmla="*/ 186045 h 179916"/>
                <a:gd name="connsiteX5" fmla="*/ 138674 w 144056"/>
                <a:gd name="connsiteY5" fmla="*/ 186045 h 179916"/>
                <a:gd name="connsiteX6" fmla="*/ 127246 w 144056"/>
                <a:gd name="connsiteY6" fmla="*/ 179170 h 179916"/>
                <a:gd name="connsiteX7" fmla="*/ 110771 w 144056"/>
                <a:gd name="connsiteY7" fmla="*/ 129121 h 179916"/>
                <a:gd name="connsiteX8" fmla="*/ 41128 w 144056"/>
                <a:gd name="connsiteY8" fmla="*/ 129121 h 179916"/>
                <a:gd name="connsiteX9" fmla="*/ 24380 w 144056"/>
                <a:gd name="connsiteY9" fmla="*/ 179170 h 179916"/>
                <a:gd name="connsiteX10" fmla="*/ 13482 w 144056"/>
                <a:gd name="connsiteY10" fmla="*/ 186045 h 179916"/>
                <a:gd name="connsiteX11" fmla="*/ 464 w 144056"/>
                <a:gd name="connsiteY11" fmla="*/ 186045 h 179916"/>
                <a:gd name="connsiteX12" fmla="*/ 67439 w 144056"/>
                <a:gd name="connsiteY12" fmla="*/ 463 h 179916"/>
                <a:gd name="connsiteX13" fmla="*/ 87642 w 144056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56" h="179916">
                  <a:moveTo>
                    <a:pt x="45917" y="114038"/>
                  </a:moveTo>
                  <a:lnTo>
                    <a:pt x="105724" y="114038"/>
                  </a:lnTo>
                  <a:lnTo>
                    <a:pt x="76488" y="24284"/>
                  </a:lnTo>
                  <a:close/>
                  <a:moveTo>
                    <a:pt x="87642" y="463"/>
                  </a:moveTo>
                  <a:lnTo>
                    <a:pt x="152496" y="186045"/>
                  </a:lnTo>
                  <a:lnTo>
                    <a:pt x="138674" y="186045"/>
                  </a:lnTo>
                  <a:cubicBezTo>
                    <a:pt x="131778" y="186045"/>
                    <a:pt x="128852" y="184470"/>
                    <a:pt x="127246" y="179170"/>
                  </a:cubicBezTo>
                  <a:lnTo>
                    <a:pt x="110771" y="129121"/>
                  </a:lnTo>
                  <a:lnTo>
                    <a:pt x="41128" y="129121"/>
                  </a:lnTo>
                  <a:lnTo>
                    <a:pt x="24380" y="179170"/>
                  </a:lnTo>
                  <a:cubicBezTo>
                    <a:pt x="22788" y="184197"/>
                    <a:pt x="19863" y="186045"/>
                    <a:pt x="13482" y="186045"/>
                  </a:cubicBezTo>
                  <a:lnTo>
                    <a:pt x="464" y="186045"/>
                  </a:lnTo>
                  <a:lnTo>
                    <a:pt x="67439" y="463"/>
                  </a:lnTo>
                  <a:lnTo>
                    <a:pt x="87642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7D5A6238-8261-4468-AB44-C24F4C9FEA99}"/>
                </a:ext>
              </a:extLst>
            </p:cNvPr>
            <p:cNvSpPr/>
            <p:nvPr/>
          </p:nvSpPr>
          <p:spPr>
            <a:xfrm>
              <a:off x="11370100" y="6594247"/>
              <a:ext cx="126050" cy="179917"/>
            </a:xfrm>
            <a:custGeom>
              <a:avLst/>
              <a:gdLst>
                <a:gd name="connsiteX0" fmla="*/ 22001 w 126049"/>
                <a:gd name="connsiteY0" fmla="*/ 463 h 179916"/>
                <a:gd name="connsiteX1" fmla="*/ 114228 w 126049"/>
                <a:gd name="connsiteY1" fmla="*/ 148187 h 179916"/>
                <a:gd name="connsiteX2" fmla="*/ 114228 w 126049"/>
                <a:gd name="connsiteY2" fmla="*/ 463 h 179916"/>
                <a:gd name="connsiteX3" fmla="*/ 133098 w 126049"/>
                <a:gd name="connsiteY3" fmla="*/ 463 h 179916"/>
                <a:gd name="connsiteX4" fmla="*/ 133098 w 126049"/>
                <a:gd name="connsiteY4" fmla="*/ 188953 h 179916"/>
                <a:gd name="connsiteX5" fmla="*/ 113167 w 126049"/>
                <a:gd name="connsiteY5" fmla="*/ 183925 h 179916"/>
                <a:gd name="connsiteX6" fmla="*/ 19864 w 126049"/>
                <a:gd name="connsiteY6" fmla="*/ 33567 h 179916"/>
                <a:gd name="connsiteX7" fmla="*/ 19864 w 126049"/>
                <a:gd name="connsiteY7" fmla="*/ 186045 h 179916"/>
                <a:gd name="connsiteX8" fmla="*/ 464 w 126049"/>
                <a:gd name="connsiteY8" fmla="*/ 186045 h 179916"/>
                <a:gd name="connsiteX9" fmla="*/ 464 w 126049"/>
                <a:gd name="connsiteY9" fmla="*/ 463 h 179916"/>
                <a:gd name="connsiteX10" fmla="*/ 22001 w 126049"/>
                <a:gd name="connsiteY10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2001" y="463"/>
                  </a:moveTo>
                  <a:lnTo>
                    <a:pt x="114228" y="148187"/>
                  </a:lnTo>
                  <a:lnTo>
                    <a:pt x="114228" y="463"/>
                  </a:lnTo>
                  <a:lnTo>
                    <a:pt x="133098" y="463"/>
                  </a:lnTo>
                  <a:lnTo>
                    <a:pt x="133098" y="188953"/>
                  </a:lnTo>
                  <a:cubicBezTo>
                    <a:pt x="119547" y="188953"/>
                    <a:pt x="115561" y="187908"/>
                    <a:pt x="113167" y="183925"/>
                  </a:cubicBezTo>
                  <a:lnTo>
                    <a:pt x="19864" y="33567"/>
                  </a:lnTo>
                  <a:lnTo>
                    <a:pt x="19864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2200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E71DC610-4175-422A-A36D-F40AA25C929C}"/>
                </a:ext>
              </a:extLst>
            </p:cNvPr>
            <p:cNvSpPr/>
            <p:nvPr/>
          </p:nvSpPr>
          <p:spPr>
            <a:xfrm>
              <a:off x="10096382" y="6644351"/>
              <a:ext cx="72028" cy="125942"/>
            </a:xfrm>
            <a:custGeom>
              <a:avLst/>
              <a:gdLst>
                <a:gd name="connsiteX0" fmla="*/ 19492 w 72028"/>
                <a:gd name="connsiteY0" fmla="*/ 112780 h 125941"/>
                <a:gd name="connsiteX1" fmla="*/ 29017 w 72028"/>
                <a:gd name="connsiteY1" fmla="*/ 121038 h 125941"/>
                <a:gd name="connsiteX2" fmla="*/ 40488 w 72028"/>
                <a:gd name="connsiteY2" fmla="*/ 123431 h 125941"/>
                <a:gd name="connsiteX3" fmla="*/ 59971 w 72028"/>
                <a:gd name="connsiteY3" fmla="*/ 114453 h 125941"/>
                <a:gd name="connsiteX4" fmla="*/ 66724 w 72028"/>
                <a:gd name="connsiteY4" fmla="*/ 87717 h 125941"/>
                <a:gd name="connsiteX5" fmla="*/ 60674 w 72028"/>
                <a:gd name="connsiteY5" fmla="*/ 63447 h 125941"/>
                <a:gd name="connsiteX6" fmla="*/ 43603 w 72028"/>
                <a:gd name="connsiteY6" fmla="*/ 55638 h 125941"/>
                <a:gd name="connsiteX7" fmla="*/ 30080 w 72028"/>
                <a:gd name="connsiteY7" fmla="*/ 59183 h 125941"/>
                <a:gd name="connsiteX8" fmla="*/ 19492 w 72028"/>
                <a:gd name="connsiteY8" fmla="*/ 69222 h 125941"/>
                <a:gd name="connsiteX9" fmla="*/ 19492 w 72028"/>
                <a:gd name="connsiteY9" fmla="*/ 57419 h 125941"/>
                <a:gd name="connsiteX10" fmla="*/ 32313 w 72028"/>
                <a:gd name="connsiteY10" fmla="*/ 46930 h 125941"/>
                <a:gd name="connsiteX11" fmla="*/ 48843 w 72028"/>
                <a:gd name="connsiteY11" fmla="*/ 43026 h 125941"/>
                <a:gd name="connsiteX12" fmla="*/ 63069 w 72028"/>
                <a:gd name="connsiteY12" fmla="*/ 46031 h 125941"/>
                <a:gd name="connsiteX13" fmla="*/ 73927 w 72028"/>
                <a:gd name="connsiteY13" fmla="*/ 54828 h 125941"/>
                <a:gd name="connsiteX14" fmla="*/ 80680 w 72028"/>
                <a:gd name="connsiteY14" fmla="*/ 68701 h 125941"/>
                <a:gd name="connsiteX15" fmla="*/ 83093 w 72028"/>
                <a:gd name="connsiteY15" fmla="*/ 87088 h 125941"/>
                <a:gd name="connsiteX16" fmla="*/ 80428 w 72028"/>
                <a:gd name="connsiteY16" fmla="*/ 107005 h 125941"/>
                <a:gd name="connsiteX17" fmla="*/ 72685 w 72028"/>
                <a:gd name="connsiteY17" fmla="*/ 122370 h 125941"/>
                <a:gd name="connsiteX18" fmla="*/ 60494 w 72028"/>
                <a:gd name="connsiteY18" fmla="*/ 132229 h 125941"/>
                <a:gd name="connsiteX19" fmla="*/ 44305 w 72028"/>
                <a:gd name="connsiteY19" fmla="*/ 135701 h 125941"/>
                <a:gd name="connsiteX20" fmla="*/ 29288 w 72028"/>
                <a:gd name="connsiteY20" fmla="*/ 132409 h 125941"/>
                <a:gd name="connsiteX21" fmla="*/ 18699 w 72028"/>
                <a:gd name="connsiteY21" fmla="*/ 122909 h 125941"/>
                <a:gd name="connsiteX22" fmla="*/ 17889 w 72028"/>
                <a:gd name="connsiteY22" fmla="*/ 131077 h 125941"/>
                <a:gd name="connsiteX23" fmla="*/ 13801 w 72028"/>
                <a:gd name="connsiteY23" fmla="*/ 134460 h 125941"/>
                <a:gd name="connsiteX24" fmla="*/ 3573 w 72028"/>
                <a:gd name="connsiteY24" fmla="*/ 134460 h 125941"/>
                <a:gd name="connsiteX25" fmla="*/ 3573 w 72028"/>
                <a:gd name="connsiteY25" fmla="*/ 3570 h 125941"/>
                <a:gd name="connsiteX26" fmla="*/ 19492 w 72028"/>
                <a:gd name="connsiteY26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28" h="125941">
                  <a:moveTo>
                    <a:pt x="19492" y="112780"/>
                  </a:moveTo>
                  <a:cubicBezTo>
                    <a:pt x="22409" y="116684"/>
                    <a:pt x="25578" y="119437"/>
                    <a:pt x="29017" y="121038"/>
                  </a:cubicBezTo>
                  <a:cubicBezTo>
                    <a:pt x="32511" y="122639"/>
                    <a:pt x="36328" y="123431"/>
                    <a:pt x="40488" y="123431"/>
                  </a:cubicBezTo>
                  <a:cubicBezTo>
                    <a:pt x="48969" y="123431"/>
                    <a:pt x="55452" y="120444"/>
                    <a:pt x="59971" y="114453"/>
                  </a:cubicBezTo>
                  <a:cubicBezTo>
                    <a:pt x="64473" y="108480"/>
                    <a:pt x="66724" y="99556"/>
                    <a:pt x="66724" y="87717"/>
                  </a:cubicBezTo>
                  <a:cubicBezTo>
                    <a:pt x="66724" y="76689"/>
                    <a:pt x="64707" y="68610"/>
                    <a:pt x="60674" y="63447"/>
                  </a:cubicBezTo>
                  <a:cubicBezTo>
                    <a:pt x="56694" y="58247"/>
                    <a:pt x="51004" y="55638"/>
                    <a:pt x="43603" y="55638"/>
                  </a:cubicBezTo>
                  <a:cubicBezTo>
                    <a:pt x="38435" y="55638"/>
                    <a:pt x="33933" y="56826"/>
                    <a:pt x="30080" y="59183"/>
                  </a:cubicBezTo>
                  <a:cubicBezTo>
                    <a:pt x="26280" y="61558"/>
                    <a:pt x="22751" y="64904"/>
                    <a:pt x="19492" y="69222"/>
                  </a:cubicBezTo>
                  <a:close/>
                  <a:moveTo>
                    <a:pt x="19492" y="57419"/>
                  </a:moveTo>
                  <a:cubicBezTo>
                    <a:pt x="23291" y="53030"/>
                    <a:pt x="27559" y="49539"/>
                    <a:pt x="32313" y="46930"/>
                  </a:cubicBezTo>
                  <a:cubicBezTo>
                    <a:pt x="37103" y="44322"/>
                    <a:pt x="42613" y="43026"/>
                    <a:pt x="48843" y="43026"/>
                  </a:cubicBezTo>
                  <a:cubicBezTo>
                    <a:pt x="54119" y="43026"/>
                    <a:pt x="58873" y="44016"/>
                    <a:pt x="63069" y="46031"/>
                  </a:cubicBezTo>
                  <a:cubicBezTo>
                    <a:pt x="67354" y="48046"/>
                    <a:pt x="70956" y="50978"/>
                    <a:pt x="73927" y="54828"/>
                  </a:cubicBezTo>
                  <a:cubicBezTo>
                    <a:pt x="76898" y="58625"/>
                    <a:pt x="79149" y="63249"/>
                    <a:pt x="80680" y="68701"/>
                  </a:cubicBezTo>
                  <a:cubicBezTo>
                    <a:pt x="82282" y="74152"/>
                    <a:pt x="83093" y="80287"/>
                    <a:pt x="83093" y="87088"/>
                  </a:cubicBezTo>
                  <a:cubicBezTo>
                    <a:pt x="83093" y="94375"/>
                    <a:pt x="82192" y="101013"/>
                    <a:pt x="80428" y="107005"/>
                  </a:cubicBezTo>
                  <a:cubicBezTo>
                    <a:pt x="78645" y="112978"/>
                    <a:pt x="76070" y="118106"/>
                    <a:pt x="72685" y="122370"/>
                  </a:cubicBezTo>
                  <a:cubicBezTo>
                    <a:pt x="69354" y="126579"/>
                    <a:pt x="65302" y="129854"/>
                    <a:pt x="60494" y="132229"/>
                  </a:cubicBezTo>
                  <a:cubicBezTo>
                    <a:pt x="55686" y="134550"/>
                    <a:pt x="50302" y="135701"/>
                    <a:pt x="44305" y="135701"/>
                  </a:cubicBezTo>
                  <a:cubicBezTo>
                    <a:pt x="38381" y="135701"/>
                    <a:pt x="33375" y="134604"/>
                    <a:pt x="29288" y="132409"/>
                  </a:cubicBezTo>
                  <a:cubicBezTo>
                    <a:pt x="25254" y="130160"/>
                    <a:pt x="21724" y="126993"/>
                    <a:pt x="18699" y="122909"/>
                  </a:cubicBezTo>
                  <a:lnTo>
                    <a:pt x="17889" y="131077"/>
                  </a:lnTo>
                  <a:cubicBezTo>
                    <a:pt x="17421" y="133326"/>
                    <a:pt x="16052" y="134460"/>
                    <a:pt x="13801" y="134460"/>
                  </a:cubicBezTo>
                  <a:lnTo>
                    <a:pt x="3573" y="134460"/>
                  </a:lnTo>
                  <a:lnTo>
                    <a:pt x="3573" y="3570"/>
                  </a:lnTo>
                  <a:lnTo>
                    <a:pt x="19492" y="3570"/>
                  </a:ln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01714F48-A075-4269-9555-81ECAB169850}"/>
                </a:ext>
              </a:extLst>
            </p:cNvPr>
            <p:cNvSpPr/>
            <p:nvPr/>
          </p:nvSpPr>
          <p:spPr>
            <a:xfrm>
              <a:off x="10182996" y="6685228"/>
              <a:ext cx="90036" cy="125942"/>
            </a:xfrm>
            <a:custGeom>
              <a:avLst/>
              <a:gdLst>
                <a:gd name="connsiteX0" fmla="*/ 91970 w 90035"/>
                <a:gd name="connsiteY0" fmla="*/ 3570 h 125941"/>
                <a:gd name="connsiteX1" fmla="*/ 41713 w 90035"/>
                <a:gd name="connsiteY1" fmla="*/ 120138 h 125941"/>
                <a:gd name="connsiteX2" fmla="*/ 39678 w 90035"/>
                <a:gd name="connsiteY2" fmla="*/ 122981 h 125941"/>
                <a:gd name="connsiteX3" fmla="*/ 36022 w 90035"/>
                <a:gd name="connsiteY3" fmla="*/ 124061 h 125941"/>
                <a:gd name="connsiteX4" fmla="*/ 24281 w 90035"/>
                <a:gd name="connsiteY4" fmla="*/ 124061 h 125941"/>
                <a:gd name="connsiteX5" fmla="*/ 40740 w 90035"/>
                <a:gd name="connsiteY5" fmla="*/ 88329 h 125941"/>
                <a:gd name="connsiteX6" fmla="*/ 3573 w 90035"/>
                <a:gd name="connsiteY6" fmla="*/ 3570 h 125941"/>
                <a:gd name="connsiteX7" fmla="*/ 17259 w 90035"/>
                <a:gd name="connsiteY7" fmla="*/ 3570 h 125941"/>
                <a:gd name="connsiteX8" fmla="*/ 20464 w 90035"/>
                <a:gd name="connsiteY8" fmla="*/ 4632 h 125941"/>
                <a:gd name="connsiteX9" fmla="*/ 22157 w 90035"/>
                <a:gd name="connsiteY9" fmla="*/ 6845 h 125941"/>
                <a:gd name="connsiteX10" fmla="*/ 46250 w 90035"/>
                <a:gd name="connsiteY10" fmla="*/ 63537 h 125941"/>
                <a:gd name="connsiteX11" fmla="*/ 48663 w 90035"/>
                <a:gd name="connsiteY11" fmla="*/ 71363 h 125941"/>
                <a:gd name="connsiteX12" fmla="*/ 51328 w 90035"/>
                <a:gd name="connsiteY12" fmla="*/ 63447 h 125941"/>
                <a:gd name="connsiteX13" fmla="*/ 74719 w 90035"/>
                <a:gd name="connsiteY13" fmla="*/ 6845 h 125941"/>
                <a:gd name="connsiteX14" fmla="*/ 76484 w 90035"/>
                <a:gd name="connsiteY14" fmla="*/ 4542 h 125941"/>
                <a:gd name="connsiteX15" fmla="*/ 79419 w 90035"/>
                <a:gd name="connsiteY15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35" h="125941">
                  <a:moveTo>
                    <a:pt x="91970" y="3570"/>
                  </a:moveTo>
                  <a:lnTo>
                    <a:pt x="41713" y="120138"/>
                  </a:lnTo>
                  <a:cubicBezTo>
                    <a:pt x="41190" y="121326"/>
                    <a:pt x="40506" y="122280"/>
                    <a:pt x="39678" y="122981"/>
                  </a:cubicBezTo>
                  <a:cubicBezTo>
                    <a:pt x="38903" y="123701"/>
                    <a:pt x="37679" y="124061"/>
                    <a:pt x="36022" y="124061"/>
                  </a:cubicBezTo>
                  <a:lnTo>
                    <a:pt x="24281" y="124061"/>
                  </a:lnTo>
                  <a:lnTo>
                    <a:pt x="40740" y="88329"/>
                  </a:lnTo>
                  <a:lnTo>
                    <a:pt x="3573" y="3570"/>
                  </a:lnTo>
                  <a:lnTo>
                    <a:pt x="17259" y="3570"/>
                  </a:lnTo>
                  <a:cubicBezTo>
                    <a:pt x="18627" y="3570"/>
                    <a:pt x="19689" y="3912"/>
                    <a:pt x="20464" y="4632"/>
                  </a:cubicBezTo>
                  <a:cubicBezTo>
                    <a:pt x="21292" y="5279"/>
                    <a:pt x="21851" y="6017"/>
                    <a:pt x="22157" y="6845"/>
                  </a:cubicBezTo>
                  <a:lnTo>
                    <a:pt x="46250" y="63537"/>
                  </a:lnTo>
                  <a:cubicBezTo>
                    <a:pt x="47205" y="66038"/>
                    <a:pt x="47997" y="68646"/>
                    <a:pt x="48663" y="71363"/>
                  </a:cubicBezTo>
                  <a:cubicBezTo>
                    <a:pt x="49492" y="68574"/>
                    <a:pt x="50374" y="65948"/>
                    <a:pt x="51328" y="63447"/>
                  </a:cubicBezTo>
                  <a:lnTo>
                    <a:pt x="74719" y="6845"/>
                  </a:lnTo>
                  <a:cubicBezTo>
                    <a:pt x="75062" y="5909"/>
                    <a:pt x="75656" y="5136"/>
                    <a:pt x="76484" y="4542"/>
                  </a:cubicBezTo>
                  <a:cubicBezTo>
                    <a:pt x="77384" y="3894"/>
                    <a:pt x="78357" y="3570"/>
                    <a:pt x="79419" y="3570"/>
                  </a:cubicBez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6EDFF18-1966-40FA-B51B-6AC3B8CFDFB6}"/>
              </a:ext>
            </a:extLst>
          </p:cNvPr>
          <p:cNvSpPr txBox="1"/>
          <p:nvPr userDrawn="1"/>
        </p:nvSpPr>
        <p:spPr>
          <a:xfrm>
            <a:off x="9711536" y="1108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Poštovní sjednocená půjčka</a:t>
            </a:r>
          </a:p>
        </p:txBody>
      </p:sp>
    </p:spTree>
    <p:extLst>
      <p:ext uri="{BB962C8B-B14F-4D97-AF65-F5344CB8AC3E}">
        <p14:creationId xmlns:p14="http://schemas.microsoft.com/office/powerpoint/2010/main" val="353616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rv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4D45EBD4-B9A4-42F2-B147-623B5C5518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7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49886"/>
            <a:ext cx="10800000" cy="917513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5FDE3FA-C319-48F5-9BB8-654CA6025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28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3702148" y="3582572"/>
            <a:ext cx="4787705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312058"/>
            <a:ext cx="10800000" cy="1281029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06201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323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52E1951-E7C2-4AC0-8AA4-370FC28B5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88FF3F82-3095-4473-AA3F-87B814759333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60300">
                <a:srgbClr val="5D216D">
                  <a:alpha val="77000"/>
                </a:srgbClr>
              </a:gs>
              <a:gs pos="0">
                <a:srgbClr val="093C63">
                  <a:alpha val="69000"/>
                </a:srgbClr>
              </a:gs>
              <a:gs pos="100000">
                <a:srgbClr val="950F74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 title="nadpis kapitoly">
            <a:extLst>
              <a:ext uri="{FF2B5EF4-FFF2-40B4-BE49-F238E27FC236}">
                <a16:creationId xmlns:a16="http://schemas.microsoft.com/office/drawing/2014/main" id="{671ED795-D817-40B0-8EDB-0F310F3A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19108"/>
            <a:ext cx="108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BCF3E58-F4D7-42C4-94E6-B4EB2C9C0CD1}"/>
              </a:ext>
            </a:extLst>
          </p:cNvPr>
          <p:cNvCxnSpPr>
            <a:cxnSpLocks/>
          </p:cNvCxnSpPr>
          <p:nvPr userDrawn="1"/>
        </p:nvCxnSpPr>
        <p:spPr>
          <a:xfrm>
            <a:off x="4875492" y="4003146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EC56C1AB-7754-461D-9CB7-399EEFC42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BDA791AC-1DAB-427C-8972-CD82F273B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5144" y="4253676"/>
            <a:ext cx="3161710" cy="4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Nadpis a pozná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16451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Nadpis, poznámka a 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8EA99274-CB82-4139-8C1A-00FA052D2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3" y="6413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CB07BAE-40DC-40D6-AEE7-9754CC81D4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9496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234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60CB5FC9-A694-4BA5-8E9D-C017FFE45A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3" y="6417317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FD6AEF84-B1C9-4480-9D78-5C08F1691B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33317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6483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1994720"/>
            <a:ext cx="3806351" cy="420235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723F1AD7-19EB-40F0-BC6D-53C984572B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3" y="6413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3E87A02A-F60F-48EB-AC74-98A27D7F6E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1866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1994721"/>
            <a:ext cx="3806350" cy="420234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7B65673-C1F9-464E-BA8C-6E3D4FE871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5920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3D9149F8-531D-4ABB-A7F9-C1FAD6A05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7" cy="4202349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56387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31133C4E-934B-4816-AB96-B765FE45CB23}"/>
              </a:ext>
            </a:extLst>
          </p:cNvPr>
          <p:cNvSpPr/>
          <p:nvPr userDrawn="1"/>
        </p:nvSpPr>
        <p:spPr>
          <a:xfrm>
            <a:off x="1507458" y="1466953"/>
            <a:ext cx="4038210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 algn="l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SIMAR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ESOMAR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TGI Network 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American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Marketing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E3B16B-8387-482E-984B-998AB2A0062D}"/>
              </a:ext>
            </a:extLst>
          </p:cNvPr>
          <p:cNvSpPr/>
          <p:nvPr userDrawn="1"/>
        </p:nvSpPr>
        <p:spPr>
          <a:xfrm rot="16200000">
            <a:off x="7254048" y="4420555"/>
            <a:ext cx="2498738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200" dirty="0">
                <a:solidFill>
                  <a:srgbClr val="0F65A6"/>
                </a:solidFill>
              </a:rPr>
              <a:t>kontakt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8F88C18-22C8-4229-BD13-98D355826F2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0"/>
            <a:ext cx="0" cy="6039257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0B408B2-0232-4414-B7DF-B930040AFD7D}"/>
              </a:ext>
            </a:extLst>
          </p:cNvPr>
          <p:cNvCxnSpPr>
            <a:cxnSpLocks/>
          </p:cNvCxnSpPr>
          <p:nvPr userDrawn="1"/>
        </p:nvCxnSpPr>
        <p:spPr>
          <a:xfrm>
            <a:off x="1586083" y="1467731"/>
            <a:ext cx="10605917" cy="0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42282" y="4912318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www.median.cz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225 301 111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9E36F85-ED02-46EE-AE52-1F34D31EDC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6083" y="86732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344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D89F68-14A3-4DFB-AC42-10EBAF5E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E95BB26-AECA-4613-9124-CED5B56BBA27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83000"/>
                </a:srgbClr>
              </a:gs>
              <a:gs pos="100000">
                <a:srgbClr val="78706A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 title="nadpis kapitoly">
            <a:extLst>
              <a:ext uri="{FF2B5EF4-FFF2-40B4-BE49-F238E27FC236}">
                <a16:creationId xmlns:a16="http://schemas.microsoft.com/office/drawing/2014/main" id="{671ED795-D817-40B0-8EDB-0F310F3A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19108"/>
            <a:ext cx="108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BCF3E58-F4D7-42C4-94E6-B4EB2C9C0CD1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EC56C1AB-7754-461D-9CB7-399EEFC42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A16F4AA-7450-4B20-B6CA-5F06B42323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728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78D87A99-0C34-49C7-858A-124549B167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1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ředělov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C6B81B4-4299-46C8-B535-5587D6FBE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440C5CE-7907-4AFC-A12B-05708AC1D018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0300">
                <a:srgbClr val="5D216D">
                  <a:alpha val="77000"/>
                </a:srgbClr>
              </a:gs>
              <a:gs pos="0">
                <a:srgbClr val="093C63">
                  <a:alpha val="69000"/>
                </a:srgbClr>
              </a:gs>
              <a:gs pos="100000">
                <a:srgbClr val="950F74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9" y="2757707"/>
            <a:ext cx="5542926" cy="1342584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6670" y="477546"/>
            <a:ext cx="3624088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95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D89F68-14A3-4DFB-AC42-10EBAF5E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9988563-B710-47DD-9F15-1F510B91CE2F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78706A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90FED176-DF42-4478-B2A0-7B5302E233D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60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rvní snímek s podna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19108"/>
            <a:ext cx="108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F4B4075-DF27-4FBC-9E38-1F9ED59755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05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ředěl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9" y="2757707"/>
            <a:ext cx="5542926" cy="1342584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6670" y="477546"/>
            <a:ext cx="3624088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160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ředělov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211CFA-02C1-444D-8EE5-573B1BF4C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EF45223-CB85-4A18-B6BE-8D0CFA08BC52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9" y="2757707"/>
            <a:ext cx="5542926" cy="1342584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6670" y="477546"/>
            <a:ext cx="3624088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94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04961" y="4875261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877093F-2E4F-483A-9EC5-E010FFB6A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7661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977661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EEAE3A1-0411-4EAE-AD30-A954F0E72649}"/>
              </a:ext>
            </a:extLst>
          </p:cNvPr>
          <p:cNvSpPr/>
          <p:nvPr userDrawn="1"/>
        </p:nvSpPr>
        <p:spPr>
          <a:xfrm>
            <a:off x="2965874" y="1345116"/>
            <a:ext cx="4482906" cy="4627312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5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7421098" y="4410722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9C414932-BD22-4111-8C43-8DEAB9DD8A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80532" y="152478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671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119E5C7-ABFC-4482-B3D6-A412D1802D85}"/>
              </a:ext>
            </a:extLst>
          </p:cNvPr>
          <p:cNvSpPr/>
          <p:nvPr userDrawn="1"/>
        </p:nvSpPr>
        <p:spPr>
          <a:xfrm>
            <a:off x="2965874" y="1345116"/>
            <a:ext cx="4482906" cy="4627312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2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8736E5-41E4-49AD-90A7-6F263C545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2977661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977661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04961" y="4875261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7421098" y="4410722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>
            <a:extLst>
              <a:ext uri="{FF2B5EF4-FFF2-40B4-BE49-F238E27FC236}">
                <a16:creationId xmlns:a16="http://schemas.microsoft.com/office/drawing/2014/main" id="{8751460A-47F7-46D6-89E5-8EBC2A09EB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80532" y="152478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987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pozná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359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, poznámka a 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8EA99274-CB82-4139-8C1A-00FA052D2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364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294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8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3996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8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3A6A22E3-1063-4781-96B6-0B19017D27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69" y="6364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995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2158349"/>
            <a:ext cx="4320000" cy="3708000"/>
          </a:xfrm>
        </p:spPr>
        <p:txBody>
          <a:bodyPr wrap="square"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lang="cs-CZ" sz="20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0145CAD6-79C4-4521-810F-C5D3FC4CDB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FDC97795-E2CF-41A7-AAFF-802262A291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69" y="6364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070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5BFC7B-E0EA-419A-9BC9-8965FD0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74" y="251618"/>
            <a:ext cx="11520914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E0B431-94DB-4A98-BDD2-7CE72A17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74" y="1825624"/>
            <a:ext cx="11151029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E405D7-1E3D-487A-9D40-0224F2F9BEFF}"/>
              </a:ext>
            </a:extLst>
          </p:cNvPr>
          <p:cNvSpPr txBox="1"/>
          <p:nvPr/>
        </p:nvSpPr>
        <p:spPr>
          <a:xfrm>
            <a:off x="11617394" y="6513876"/>
            <a:ext cx="82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1AEB07-D672-481A-912B-DAF8E9A7D388}" type="slidenum">
              <a:rPr lang="cs-CZ" sz="2400" smtClean="0">
                <a:solidFill>
                  <a:schemeClr val="bg1"/>
                </a:solidFill>
              </a:rPr>
              <a:pPr algn="ctr"/>
              <a:t>‹#›</a:t>
            </a:fld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5E51DB-30BE-4176-B6ED-03BEF9BA5057}"/>
              </a:ext>
            </a:extLst>
          </p:cNvPr>
          <p:cNvSpPr txBox="1"/>
          <p:nvPr/>
        </p:nvSpPr>
        <p:spPr>
          <a:xfrm>
            <a:off x="11572944" y="6506431"/>
            <a:ext cx="82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1AEB07-D672-481A-912B-DAF8E9A7D388}" type="slidenum">
              <a:rPr lang="cs-CZ" sz="24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E12E01C-7DCB-4E4A-A93E-CC236C029477}"/>
              </a:ext>
            </a:extLst>
          </p:cNvPr>
          <p:cNvSpPr/>
          <p:nvPr/>
        </p:nvSpPr>
        <p:spPr>
          <a:xfrm>
            <a:off x="0" y="145366"/>
            <a:ext cx="103163" cy="1538068"/>
          </a:xfrm>
          <a:prstGeom prst="rect">
            <a:avLst/>
          </a:prstGeom>
          <a:gradFill flip="none" rotWithShape="1">
            <a:gsLst>
              <a:gs pos="0">
                <a:srgbClr val="85208B"/>
              </a:gs>
              <a:gs pos="100000">
                <a:srgbClr val="1E5AA2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5CA6"/>
              </a:solidFill>
            </a:endParaRPr>
          </a:p>
        </p:txBody>
      </p:sp>
      <p:grpSp>
        <p:nvGrpSpPr>
          <p:cNvPr id="15" name="Grafický objekt 6">
            <a:extLst>
              <a:ext uri="{FF2B5EF4-FFF2-40B4-BE49-F238E27FC236}">
                <a16:creationId xmlns:a16="http://schemas.microsoft.com/office/drawing/2014/main" id="{EAAB3F9D-B9D7-48B3-B22B-1FA190CEA318}"/>
              </a:ext>
            </a:extLst>
          </p:cNvPr>
          <p:cNvGrpSpPr/>
          <p:nvPr/>
        </p:nvGrpSpPr>
        <p:grpSpPr>
          <a:xfrm>
            <a:off x="9051954" y="6495597"/>
            <a:ext cx="2444196" cy="315573"/>
            <a:chOff x="9051954" y="6495597"/>
            <a:chExt cx="2444196" cy="315573"/>
          </a:xfrm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D1F1807D-C698-4DA3-9B09-B851B55FD326}"/>
                </a:ext>
              </a:extLst>
            </p:cNvPr>
            <p:cNvSpPr/>
            <p:nvPr/>
          </p:nvSpPr>
          <p:spPr>
            <a:xfrm>
              <a:off x="9207597" y="6581503"/>
              <a:ext cx="108043" cy="35983"/>
            </a:xfrm>
            <a:custGeom>
              <a:avLst/>
              <a:gdLst>
                <a:gd name="connsiteX0" fmla="*/ 83513 w 108042"/>
                <a:gd name="connsiteY0" fmla="*/ 405 h 35983"/>
                <a:gd name="connsiteX1" fmla="*/ 18227 w 108042"/>
                <a:gd name="connsiteY1" fmla="*/ 23082 h 35983"/>
                <a:gd name="connsiteX2" fmla="*/ 299 w 108042"/>
                <a:gd name="connsiteY2" fmla="*/ 42856 h 35983"/>
                <a:gd name="connsiteX3" fmla="*/ 22668 w 108042"/>
                <a:gd name="connsiteY3" fmla="*/ 53489 h 35983"/>
                <a:gd name="connsiteX4" fmla="*/ 34293 w 108042"/>
                <a:gd name="connsiteY4" fmla="*/ 40995 h 35983"/>
                <a:gd name="connsiteX5" fmla="*/ 84598 w 108042"/>
                <a:gd name="connsiteY5" fmla="*/ 23798 h 35983"/>
                <a:gd name="connsiteX6" fmla="*/ 115666 w 108042"/>
                <a:gd name="connsiteY6" fmla="*/ 27479 h 35983"/>
                <a:gd name="connsiteX7" fmla="*/ 120393 w 108042"/>
                <a:gd name="connsiteY7" fmla="*/ 4413 h 35983"/>
                <a:gd name="connsiteX8" fmla="*/ 83513 w 108042"/>
                <a:gd name="connsiteY8" fmla="*/ 405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42" h="35983">
                  <a:moveTo>
                    <a:pt x="83513" y="405"/>
                  </a:moveTo>
                  <a:cubicBezTo>
                    <a:pt x="58647" y="1428"/>
                    <a:pt x="35459" y="9484"/>
                    <a:pt x="18227" y="23082"/>
                  </a:cubicBezTo>
                  <a:cubicBezTo>
                    <a:pt x="10716" y="29013"/>
                    <a:pt x="4719" y="35678"/>
                    <a:pt x="299" y="42856"/>
                  </a:cubicBezTo>
                  <a:lnTo>
                    <a:pt x="22668" y="53489"/>
                  </a:lnTo>
                  <a:cubicBezTo>
                    <a:pt x="25574" y="49031"/>
                    <a:pt x="29463" y="44819"/>
                    <a:pt x="34293" y="40995"/>
                  </a:cubicBezTo>
                  <a:cubicBezTo>
                    <a:pt x="47330" y="30689"/>
                    <a:pt x="65196" y="24575"/>
                    <a:pt x="84598" y="23798"/>
                  </a:cubicBezTo>
                  <a:cubicBezTo>
                    <a:pt x="95670" y="23348"/>
                    <a:pt x="106190" y="24739"/>
                    <a:pt x="115666" y="27479"/>
                  </a:cubicBezTo>
                  <a:lnTo>
                    <a:pt x="120393" y="4413"/>
                  </a:lnTo>
                  <a:cubicBezTo>
                    <a:pt x="108953" y="1346"/>
                    <a:pt x="96489" y="-127"/>
                    <a:pt x="83513" y="405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E271278C-B430-4FFC-8930-478204EF4253}"/>
                </a:ext>
              </a:extLst>
            </p:cNvPr>
            <p:cNvSpPr/>
            <p:nvPr/>
          </p:nvSpPr>
          <p:spPr>
            <a:xfrm>
              <a:off x="9051954" y="6624613"/>
              <a:ext cx="144057" cy="143933"/>
            </a:xfrm>
            <a:custGeom>
              <a:avLst/>
              <a:gdLst>
                <a:gd name="connsiteX0" fmla="*/ 79686 w 144056"/>
                <a:gd name="connsiteY0" fmla="*/ 298 h 143933"/>
                <a:gd name="connsiteX1" fmla="*/ 299 w 144056"/>
                <a:gd name="connsiteY1" fmla="*/ 79618 h 143933"/>
                <a:gd name="connsiteX2" fmla="*/ 79686 w 144056"/>
                <a:gd name="connsiteY2" fmla="*/ 158937 h 143933"/>
                <a:gd name="connsiteX3" fmla="*/ 102506 w 144056"/>
                <a:gd name="connsiteY3" fmla="*/ 155502 h 143933"/>
                <a:gd name="connsiteX4" fmla="*/ 114151 w 144056"/>
                <a:gd name="connsiteY4" fmla="*/ 113153 h 143933"/>
                <a:gd name="connsiteX5" fmla="*/ 79686 w 144056"/>
                <a:gd name="connsiteY5" fmla="*/ 127733 h 143933"/>
                <a:gd name="connsiteX6" fmla="*/ 31550 w 144056"/>
                <a:gd name="connsiteY6" fmla="*/ 79618 h 143933"/>
                <a:gd name="connsiteX7" fmla="*/ 79686 w 144056"/>
                <a:gd name="connsiteY7" fmla="*/ 31503 h 143933"/>
                <a:gd name="connsiteX8" fmla="*/ 127822 w 144056"/>
                <a:gd name="connsiteY8" fmla="*/ 79086 h 143933"/>
                <a:gd name="connsiteX9" fmla="*/ 127822 w 144056"/>
                <a:gd name="connsiteY9" fmla="*/ 80190 h 143933"/>
                <a:gd name="connsiteX10" fmla="*/ 127822 w 144056"/>
                <a:gd name="connsiteY10" fmla="*/ 83074 h 143933"/>
                <a:gd name="connsiteX11" fmla="*/ 127822 w 144056"/>
                <a:gd name="connsiteY11" fmla="*/ 142558 h 143933"/>
                <a:gd name="connsiteX12" fmla="*/ 127822 w 144056"/>
                <a:gd name="connsiteY12" fmla="*/ 156524 h 143933"/>
                <a:gd name="connsiteX13" fmla="*/ 150703 w 144056"/>
                <a:gd name="connsiteY13" fmla="*/ 156524 h 143933"/>
                <a:gd name="connsiteX14" fmla="*/ 159053 w 144056"/>
                <a:gd name="connsiteY14" fmla="*/ 156524 h 143933"/>
                <a:gd name="connsiteX15" fmla="*/ 159053 w 144056"/>
                <a:gd name="connsiteY15" fmla="*/ 126077 h 143933"/>
                <a:gd name="connsiteX16" fmla="*/ 159053 w 144056"/>
                <a:gd name="connsiteY16" fmla="*/ 91641 h 143933"/>
                <a:gd name="connsiteX17" fmla="*/ 159053 w 144056"/>
                <a:gd name="connsiteY17" fmla="*/ 80190 h 143933"/>
                <a:gd name="connsiteX18" fmla="*/ 159074 w 144056"/>
                <a:gd name="connsiteY18" fmla="*/ 79618 h 143933"/>
                <a:gd name="connsiteX19" fmla="*/ 79686 w 144056"/>
                <a:gd name="connsiteY19" fmla="*/ 298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43933">
                  <a:moveTo>
                    <a:pt x="79686" y="298"/>
                  </a:moveTo>
                  <a:cubicBezTo>
                    <a:pt x="35930" y="298"/>
                    <a:pt x="299" y="35879"/>
                    <a:pt x="299" y="79618"/>
                  </a:cubicBezTo>
                  <a:cubicBezTo>
                    <a:pt x="299" y="123357"/>
                    <a:pt x="35930" y="158937"/>
                    <a:pt x="79686" y="158937"/>
                  </a:cubicBezTo>
                  <a:cubicBezTo>
                    <a:pt x="87648" y="158937"/>
                    <a:pt x="95281" y="157690"/>
                    <a:pt x="102506" y="155502"/>
                  </a:cubicBezTo>
                  <a:lnTo>
                    <a:pt x="114151" y="113153"/>
                  </a:lnTo>
                  <a:cubicBezTo>
                    <a:pt x="105391" y="122130"/>
                    <a:pt x="93194" y="127733"/>
                    <a:pt x="79686" y="127733"/>
                  </a:cubicBezTo>
                  <a:cubicBezTo>
                    <a:pt x="53142" y="127733"/>
                    <a:pt x="31550" y="106160"/>
                    <a:pt x="31550" y="79618"/>
                  </a:cubicBezTo>
                  <a:cubicBezTo>
                    <a:pt x="31550" y="53096"/>
                    <a:pt x="53142" y="31503"/>
                    <a:pt x="79686" y="31503"/>
                  </a:cubicBezTo>
                  <a:cubicBezTo>
                    <a:pt x="106067" y="31503"/>
                    <a:pt x="127536" y="52810"/>
                    <a:pt x="127822" y="79086"/>
                  </a:cubicBezTo>
                  <a:lnTo>
                    <a:pt x="127822" y="80190"/>
                  </a:lnTo>
                  <a:lnTo>
                    <a:pt x="127822" y="83074"/>
                  </a:lnTo>
                  <a:lnTo>
                    <a:pt x="127822" y="142558"/>
                  </a:lnTo>
                  <a:lnTo>
                    <a:pt x="127822" y="156524"/>
                  </a:lnTo>
                  <a:lnTo>
                    <a:pt x="150703" y="156524"/>
                  </a:lnTo>
                  <a:lnTo>
                    <a:pt x="159053" y="156524"/>
                  </a:lnTo>
                  <a:lnTo>
                    <a:pt x="159053" y="126077"/>
                  </a:lnTo>
                  <a:lnTo>
                    <a:pt x="159053" y="91641"/>
                  </a:lnTo>
                  <a:lnTo>
                    <a:pt x="159053" y="80190"/>
                  </a:lnTo>
                  <a:cubicBezTo>
                    <a:pt x="159053" y="80006"/>
                    <a:pt x="159074" y="79802"/>
                    <a:pt x="159074" y="79618"/>
                  </a:cubicBezTo>
                  <a:cubicBezTo>
                    <a:pt x="159074" y="35879"/>
                    <a:pt x="123463" y="298"/>
                    <a:pt x="79686" y="298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B2B94F12-C3EB-439F-8792-FF27D292B397}"/>
                </a:ext>
              </a:extLst>
            </p:cNvPr>
            <p:cNvSpPr/>
            <p:nvPr/>
          </p:nvSpPr>
          <p:spPr>
            <a:xfrm>
              <a:off x="9221146" y="6595311"/>
              <a:ext cx="144057" cy="179917"/>
            </a:xfrm>
            <a:custGeom>
              <a:avLst/>
              <a:gdLst>
                <a:gd name="connsiteX0" fmla="*/ 79686 w 144056"/>
                <a:gd name="connsiteY0" fmla="*/ 188240 h 179916"/>
                <a:gd name="connsiteX1" fmla="*/ 299 w 144056"/>
                <a:gd name="connsiteY1" fmla="*/ 108920 h 179916"/>
                <a:gd name="connsiteX2" fmla="*/ 79686 w 144056"/>
                <a:gd name="connsiteY2" fmla="*/ 29601 h 179916"/>
                <a:gd name="connsiteX3" fmla="*/ 102506 w 144056"/>
                <a:gd name="connsiteY3" fmla="*/ 33036 h 179916"/>
                <a:gd name="connsiteX4" fmla="*/ 114130 w 144056"/>
                <a:gd name="connsiteY4" fmla="*/ 75406 h 179916"/>
                <a:gd name="connsiteX5" fmla="*/ 79686 w 144056"/>
                <a:gd name="connsiteY5" fmla="*/ 60805 h 179916"/>
                <a:gd name="connsiteX6" fmla="*/ 31530 w 144056"/>
                <a:gd name="connsiteY6" fmla="*/ 108920 h 179916"/>
                <a:gd name="connsiteX7" fmla="*/ 79686 w 144056"/>
                <a:gd name="connsiteY7" fmla="*/ 157035 h 179916"/>
                <a:gd name="connsiteX8" fmla="*/ 127822 w 144056"/>
                <a:gd name="connsiteY8" fmla="*/ 109452 h 179916"/>
                <a:gd name="connsiteX9" fmla="*/ 127822 w 144056"/>
                <a:gd name="connsiteY9" fmla="*/ 108368 h 179916"/>
                <a:gd name="connsiteX10" fmla="*/ 127822 w 144056"/>
                <a:gd name="connsiteY10" fmla="*/ 105465 h 179916"/>
                <a:gd name="connsiteX11" fmla="*/ 127822 w 144056"/>
                <a:gd name="connsiteY11" fmla="*/ 14265 h 179916"/>
                <a:gd name="connsiteX12" fmla="*/ 127822 w 144056"/>
                <a:gd name="connsiteY12" fmla="*/ 298 h 179916"/>
                <a:gd name="connsiteX13" fmla="*/ 150683 w 144056"/>
                <a:gd name="connsiteY13" fmla="*/ 298 h 179916"/>
                <a:gd name="connsiteX14" fmla="*/ 159053 w 144056"/>
                <a:gd name="connsiteY14" fmla="*/ 298 h 179916"/>
                <a:gd name="connsiteX15" fmla="*/ 159053 w 144056"/>
                <a:gd name="connsiteY15" fmla="*/ 62461 h 179916"/>
                <a:gd name="connsiteX16" fmla="*/ 159053 w 144056"/>
                <a:gd name="connsiteY16" fmla="*/ 96897 h 179916"/>
                <a:gd name="connsiteX17" fmla="*/ 159053 w 144056"/>
                <a:gd name="connsiteY17" fmla="*/ 108368 h 179916"/>
                <a:gd name="connsiteX18" fmla="*/ 159074 w 144056"/>
                <a:gd name="connsiteY18" fmla="*/ 108920 h 179916"/>
                <a:gd name="connsiteX19" fmla="*/ 79686 w 144056"/>
                <a:gd name="connsiteY19" fmla="*/ 188240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79916">
                  <a:moveTo>
                    <a:pt x="79686" y="188240"/>
                  </a:moveTo>
                  <a:cubicBezTo>
                    <a:pt x="35910" y="188240"/>
                    <a:pt x="299" y="152660"/>
                    <a:pt x="299" y="108920"/>
                  </a:cubicBezTo>
                  <a:cubicBezTo>
                    <a:pt x="299" y="65181"/>
                    <a:pt x="35910" y="29601"/>
                    <a:pt x="79686" y="29601"/>
                  </a:cubicBezTo>
                  <a:cubicBezTo>
                    <a:pt x="87627" y="29601"/>
                    <a:pt x="95281" y="30848"/>
                    <a:pt x="102506" y="33036"/>
                  </a:cubicBezTo>
                  <a:lnTo>
                    <a:pt x="114130" y="75406"/>
                  </a:lnTo>
                  <a:cubicBezTo>
                    <a:pt x="105391" y="66408"/>
                    <a:pt x="93194" y="60805"/>
                    <a:pt x="79686" y="60805"/>
                  </a:cubicBezTo>
                  <a:cubicBezTo>
                    <a:pt x="53142" y="60805"/>
                    <a:pt x="31530" y="82399"/>
                    <a:pt x="31530" y="108920"/>
                  </a:cubicBezTo>
                  <a:cubicBezTo>
                    <a:pt x="31530" y="135462"/>
                    <a:pt x="53142" y="157035"/>
                    <a:pt x="79686" y="157035"/>
                  </a:cubicBezTo>
                  <a:cubicBezTo>
                    <a:pt x="106067" y="157035"/>
                    <a:pt x="127536" y="135728"/>
                    <a:pt x="127822" y="109452"/>
                  </a:cubicBezTo>
                  <a:lnTo>
                    <a:pt x="127822" y="108368"/>
                  </a:lnTo>
                  <a:lnTo>
                    <a:pt x="127822" y="105465"/>
                  </a:lnTo>
                  <a:lnTo>
                    <a:pt x="127822" y="14265"/>
                  </a:lnTo>
                  <a:lnTo>
                    <a:pt x="127822" y="298"/>
                  </a:lnTo>
                  <a:lnTo>
                    <a:pt x="150683" y="298"/>
                  </a:lnTo>
                  <a:lnTo>
                    <a:pt x="159053" y="298"/>
                  </a:lnTo>
                  <a:lnTo>
                    <a:pt x="159053" y="62461"/>
                  </a:lnTo>
                  <a:lnTo>
                    <a:pt x="159053" y="96897"/>
                  </a:lnTo>
                  <a:lnTo>
                    <a:pt x="159053" y="108368"/>
                  </a:lnTo>
                  <a:cubicBezTo>
                    <a:pt x="159053" y="108552"/>
                    <a:pt x="159074" y="108736"/>
                    <a:pt x="159074" y="108920"/>
                  </a:cubicBezTo>
                  <a:cubicBezTo>
                    <a:pt x="159074" y="152660"/>
                    <a:pt x="123463" y="188240"/>
                    <a:pt x="79686" y="188240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DE3CE552-B392-4567-ADC3-96A09CBDE7C7}"/>
                </a:ext>
              </a:extLst>
            </p:cNvPr>
            <p:cNvSpPr/>
            <p:nvPr/>
          </p:nvSpPr>
          <p:spPr>
            <a:xfrm>
              <a:off x="9391914" y="6593061"/>
              <a:ext cx="198078" cy="179917"/>
            </a:xfrm>
            <a:custGeom>
              <a:avLst/>
              <a:gdLst>
                <a:gd name="connsiteX0" fmla="*/ 178598 w 198078"/>
                <a:gd name="connsiteY0" fmla="*/ 20604 h 179916"/>
                <a:gd name="connsiteX1" fmla="*/ 156843 w 198078"/>
                <a:gd name="connsiteY1" fmla="*/ 298 h 179916"/>
                <a:gd name="connsiteX2" fmla="*/ 137380 w 198078"/>
                <a:gd name="connsiteY2" fmla="*/ 14755 h 179916"/>
                <a:gd name="connsiteX3" fmla="*/ 102322 w 198078"/>
                <a:gd name="connsiteY3" fmla="*/ 134501 h 179916"/>
                <a:gd name="connsiteX4" fmla="*/ 67489 w 198078"/>
                <a:gd name="connsiteY4" fmla="*/ 14694 h 179916"/>
                <a:gd name="connsiteX5" fmla="*/ 48025 w 198078"/>
                <a:gd name="connsiteY5" fmla="*/ 298 h 179916"/>
                <a:gd name="connsiteX6" fmla="*/ 26290 w 198078"/>
                <a:gd name="connsiteY6" fmla="*/ 20604 h 179916"/>
                <a:gd name="connsiteX7" fmla="*/ 1711 w 198078"/>
                <a:gd name="connsiteY7" fmla="*/ 165174 h 179916"/>
                <a:gd name="connsiteX8" fmla="*/ 299 w 198078"/>
                <a:gd name="connsiteY8" fmla="*/ 176134 h 179916"/>
                <a:gd name="connsiteX9" fmla="*/ 15096 w 198078"/>
                <a:gd name="connsiteY9" fmla="*/ 191450 h 179916"/>
                <a:gd name="connsiteX10" fmla="*/ 30363 w 198078"/>
                <a:gd name="connsiteY10" fmla="*/ 178322 h 179916"/>
                <a:gd name="connsiteX11" fmla="*/ 48987 w 198078"/>
                <a:gd name="connsiteY11" fmla="*/ 50438 h 179916"/>
                <a:gd name="connsiteX12" fmla="*/ 87156 w 198078"/>
                <a:gd name="connsiteY12" fmla="*/ 179447 h 179916"/>
                <a:gd name="connsiteX13" fmla="*/ 102301 w 198078"/>
                <a:gd name="connsiteY13" fmla="*/ 191450 h 179916"/>
                <a:gd name="connsiteX14" fmla="*/ 117467 w 198078"/>
                <a:gd name="connsiteY14" fmla="*/ 179426 h 179916"/>
                <a:gd name="connsiteX15" fmla="*/ 155861 w 198078"/>
                <a:gd name="connsiteY15" fmla="*/ 50438 h 179916"/>
                <a:gd name="connsiteX16" fmla="*/ 174259 w 198078"/>
                <a:gd name="connsiteY16" fmla="*/ 178404 h 179916"/>
                <a:gd name="connsiteX17" fmla="*/ 189793 w 198078"/>
                <a:gd name="connsiteY17" fmla="*/ 191450 h 179916"/>
                <a:gd name="connsiteX18" fmla="*/ 204570 w 198078"/>
                <a:gd name="connsiteY18" fmla="*/ 176134 h 179916"/>
                <a:gd name="connsiteX19" fmla="*/ 203178 w 198078"/>
                <a:gd name="connsiteY19" fmla="*/ 165215 h 179916"/>
                <a:gd name="connsiteX20" fmla="*/ 178598 w 198078"/>
                <a:gd name="connsiteY20" fmla="*/ 20604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78" h="179916">
                  <a:moveTo>
                    <a:pt x="178598" y="20604"/>
                  </a:moveTo>
                  <a:cubicBezTo>
                    <a:pt x="176388" y="7701"/>
                    <a:pt x="168468" y="298"/>
                    <a:pt x="156843" y="298"/>
                  </a:cubicBezTo>
                  <a:cubicBezTo>
                    <a:pt x="146712" y="298"/>
                    <a:pt x="139979" y="5329"/>
                    <a:pt x="137380" y="14755"/>
                  </a:cubicBezTo>
                  <a:lnTo>
                    <a:pt x="102322" y="134501"/>
                  </a:lnTo>
                  <a:lnTo>
                    <a:pt x="67489" y="14694"/>
                  </a:lnTo>
                  <a:cubicBezTo>
                    <a:pt x="64521" y="5145"/>
                    <a:pt x="57972" y="298"/>
                    <a:pt x="48025" y="298"/>
                  </a:cubicBezTo>
                  <a:cubicBezTo>
                    <a:pt x="36237" y="298"/>
                    <a:pt x="28521" y="7517"/>
                    <a:pt x="26290" y="20604"/>
                  </a:cubicBezTo>
                  <a:lnTo>
                    <a:pt x="1711" y="165174"/>
                  </a:lnTo>
                  <a:cubicBezTo>
                    <a:pt x="606" y="171267"/>
                    <a:pt x="299" y="173619"/>
                    <a:pt x="299" y="176134"/>
                  </a:cubicBezTo>
                  <a:cubicBezTo>
                    <a:pt x="299" y="185582"/>
                    <a:pt x="5968" y="191450"/>
                    <a:pt x="15096" y="191450"/>
                  </a:cubicBezTo>
                  <a:cubicBezTo>
                    <a:pt x="23896" y="191450"/>
                    <a:pt x="29319" y="186747"/>
                    <a:pt x="30363" y="178322"/>
                  </a:cubicBezTo>
                  <a:lnTo>
                    <a:pt x="48987" y="50438"/>
                  </a:lnTo>
                  <a:lnTo>
                    <a:pt x="87156" y="179447"/>
                  </a:lnTo>
                  <a:cubicBezTo>
                    <a:pt x="89592" y="187401"/>
                    <a:pt x="94688" y="191450"/>
                    <a:pt x="102301" y="191450"/>
                  </a:cubicBezTo>
                  <a:cubicBezTo>
                    <a:pt x="110181" y="191450"/>
                    <a:pt x="115420" y="187238"/>
                    <a:pt x="117467" y="179426"/>
                  </a:cubicBezTo>
                  <a:lnTo>
                    <a:pt x="155861" y="50438"/>
                  </a:lnTo>
                  <a:lnTo>
                    <a:pt x="174259" y="178404"/>
                  </a:lnTo>
                  <a:cubicBezTo>
                    <a:pt x="175672" y="186931"/>
                    <a:pt x="181054" y="191450"/>
                    <a:pt x="189793" y="191450"/>
                  </a:cubicBezTo>
                  <a:cubicBezTo>
                    <a:pt x="198778" y="191450"/>
                    <a:pt x="204570" y="185438"/>
                    <a:pt x="204570" y="176134"/>
                  </a:cubicBezTo>
                  <a:cubicBezTo>
                    <a:pt x="204570" y="173660"/>
                    <a:pt x="204549" y="173497"/>
                    <a:pt x="203178" y="165215"/>
                  </a:cubicBezTo>
                  <a:lnTo>
                    <a:pt x="178598" y="20604"/>
                  </a:ln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58F589B1-35AB-4BC1-8342-4E47EC602F71}"/>
                </a:ext>
              </a:extLst>
            </p:cNvPr>
            <p:cNvSpPr/>
            <p:nvPr/>
          </p:nvSpPr>
          <p:spPr>
            <a:xfrm>
              <a:off x="9600565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72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4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49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71" y="39580"/>
                    <a:pt x="96141" y="60989"/>
                  </a:cubicBezTo>
                  <a:lnTo>
                    <a:pt x="30772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4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49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22C9FEFB-7283-4A09-8998-D27303958971}"/>
                </a:ext>
              </a:extLst>
            </p:cNvPr>
            <p:cNvSpPr/>
            <p:nvPr userDrawn="1"/>
          </p:nvSpPr>
          <p:spPr>
            <a:xfrm>
              <a:off x="9720721" y="6599257"/>
              <a:ext cx="54021" cy="179917"/>
            </a:xfrm>
            <a:custGeom>
              <a:avLst/>
              <a:gdLst>
                <a:gd name="connsiteX0" fmla="*/ 70906 w 54021"/>
                <a:gd name="connsiteY0" fmla="*/ 54998 h 179916"/>
                <a:gd name="connsiteX1" fmla="*/ 55864 w 54021"/>
                <a:gd name="connsiteY1" fmla="*/ 41318 h 179916"/>
                <a:gd name="connsiteX2" fmla="*/ 50645 w 54021"/>
                <a:gd name="connsiteY2" fmla="*/ 41318 h 179916"/>
                <a:gd name="connsiteX3" fmla="*/ 50645 w 54021"/>
                <a:gd name="connsiteY3" fmla="*/ 16166 h 179916"/>
                <a:gd name="connsiteX4" fmla="*/ 35602 w 54021"/>
                <a:gd name="connsiteY4" fmla="*/ 298 h 179916"/>
                <a:gd name="connsiteX5" fmla="*/ 20560 w 54021"/>
                <a:gd name="connsiteY5" fmla="*/ 16166 h 179916"/>
                <a:gd name="connsiteX6" fmla="*/ 20560 w 54021"/>
                <a:gd name="connsiteY6" fmla="*/ 41318 h 179916"/>
                <a:gd name="connsiteX7" fmla="*/ 15361 w 54021"/>
                <a:gd name="connsiteY7" fmla="*/ 41318 h 179916"/>
                <a:gd name="connsiteX8" fmla="*/ 299 w 54021"/>
                <a:gd name="connsiteY8" fmla="*/ 54998 h 179916"/>
                <a:gd name="connsiteX9" fmla="*/ 15361 w 54021"/>
                <a:gd name="connsiteY9" fmla="*/ 68433 h 179916"/>
                <a:gd name="connsiteX10" fmla="*/ 20560 w 54021"/>
                <a:gd name="connsiteY10" fmla="*/ 68433 h 179916"/>
                <a:gd name="connsiteX11" fmla="*/ 20560 w 54021"/>
                <a:gd name="connsiteY11" fmla="*/ 169407 h 179916"/>
                <a:gd name="connsiteX12" fmla="*/ 35602 w 54021"/>
                <a:gd name="connsiteY12" fmla="*/ 185254 h 179916"/>
                <a:gd name="connsiteX13" fmla="*/ 50645 w 54021"/>
                <a:gd name="connsiteY13" fmla="*/ 169407 h 179916"/>
                <a:gd name="connsiteX14" fmla="*/ 50645 w 54021"/>
                <a:gd name="connsiteY14" fmla="*/ 68433 h 179916"/>
                <a:gd name="connsiteX15" fmla="*/ 55864 w 54021"/>
                <a:gd name="connsiteY15" fmla="*/ 68433 h 179916"/>
                <a:gd name="connsiteX16" fmla="*/ 70906 w 54021"/>
                <a:gd name="connsiteY16" fmla="*/ 54998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21" h="179916">
                  <a:moveTo>
                    <a:pt x="70906" y="54998"/>
                  </a:moveTo>
                  <a:cubicBezTo>
                    <a:pt x="70906" y="46573"/>
                    <a:pt x="65135" y="41318"/>
                    <a:pt x="55864" y="41318"/>
                  </a:cubicBezTo>
                  <a:lnTo>
                    <a:pt x="50645" y="41318"/>
                  </a:lnTo>
                  <a:lnTo>
                    <a:pt x="50645" y="16166"/>
                  </a:lnTo>
                  <a:cubicBezTo>
                    <a:pt x="50645" y="6678"/>
                    <a:pt x="44607" y="298"/>
                    <a:pt x="35602" y="298"/>
                  </a:cubicBezTo>
                  <a:cubicBezTo>
                    <a:pt x="26597" y="298"/>
                    <a:pt x="20560" y="6678"/>
                    <a:pt x="20560" y="16166"/>
                  </a:cubicBezTo>
                  <a:lnTo>
                    <a:pt x="20560" y="41318"/>
                  </a:lnTo>
                  <a:lnTo>
                    <a:pt x="15361" y="41318"/>
                  </a:lnTo>
                  <a:cubicBezTo>
                    <a:pt x="6070" y="41318"/>
                    <a:pt x="299" y="46573"/>
                    <a:pt x="299" y="54998"/>
                  </a:cubicBezTo>
                  <a:cubicBezTo>
                    <a:pt x="299" y="63157"/>
                    <a:pt x="6213" y="68433"/>
                    <a:pt x="15361" y="68433"/>
                  </a:cubicBezTo>
                  <a:lnTo>
                    <a:pt x="20560" y="68433"/>
                  </a:lnTo>
                  <a:lnTo>
                    <a:pt x="20560" y="169407"/>
                  </a:lnTo>
                  <a:cubicBezTo>
                    <a:pt x="20560" y="178875"/>
                    <a:pt x="26597" y="185254"/>
                    <a:pt x="35602" y="185254"/>
                  </a:cubicBezTo>
                  <a:cubicBezTo>
                    <a:pt x="44607" y="185254"/>
                    <a:pt x="50645" y="178875"/>
                    <a:pt x="50645" y="169407"/>
                  </a:cubicBezTo>
                  <a:lnTo>
                    <a:pt x="50645" y="68433"/>
                  </a:lnTo>
                  <a:lnTo>
                    <a:pt x="55864" y="68433"/>
                  </a:lnTo>
                  <a:cubicBezTo>
                    <a:pt x="64991" y="68433"/>
                    <a:pt x="70906" y="63157"/>
                    <a:pt x="70906" y="54998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31B55111-7E5F-46E5-A795-5AC488562041}"/>
                </a:ext>
              </a:extLst>
            </p:cNvPr>
            <p:cNvSpPr/>
            <p:nvPr userDrawn="1"/>
          </p:nvSpPr>
          <p:spPr>
            <a:xfrm>
              <a:off x="9786253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93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5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70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92" y="39580"/>
                    <a:pt x="96141" y="60989"/>
                  </a:cubicBezTo>
                  <a:lnTo>
                    <a:pt x="30793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5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70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E1907E0C-FC71-400C-9B0E-8F2EC97A2A66}"/>
                </a:ext>
              </a:extLst>
            </p:cNvPr>
            <p:cNvSpPr/>
            <p:nvPr/>
          </p:nvSpPr>
          <p:spPr>
            <a:xfrm>
              <a:off x="9924480" y="6638661"/>
              <a:ext cx="72028" cy="143933"/>
            </a:xfrm>
            <a:custGeom>
              <a:avLst/>
              <a:gdLst>
                <a:gd name="connsiteX0" fmla="*/ 73608 w 72028"/>
                <a:gd name="connsiteY0" fmla="*/ 15594 h 143933"/>
                <a:gd name="connsiteX1" fmla="*/ 57194 w 72028"/>
                <a:gd name="connsiteY1" fmla="*/ 298 h 143933"/>
                <a:gd name="connsiteX2" fmla="*/ 30384 w 72028"/>
                <a:gd name="connsiteY2" fmla="*/ 15124 h 143933"/>
                <a:gd name="connsiteX3" fmla="*/ 15341 w 72028"/>
                <a:gd name="connsiteY3" fmla="*/ 298 h 143933"/>
                <a:gd name="connsiteX4" fmla="*/ 299 w 72028"/>
                <a:gd name="connsiteY4" fmla="*/ 16146 h 143933"/>
                <a:gd name="connsiteX5" fmla="*/ 299 w 72028"/>
                <a:gd name="connsiteY5" fmla="*/ 130003 h 143933"/>
                <a:gd name="connsiteX6" fmla="*/ 15341 w 72028"/>
                <a:gd name="connsiteY6" fmla="*/ 145850 h 143933"/>
                <a:gd name="connsiteX7" fmla="*/ 30404 w 72028"/>
                <a:gd name="connsiteY7" fmla="*/ 130003 h 143933"/>
                <a:gd name="connsiteX8" fmla="*/ 30404 w 72028"/>
                <a:gd name="connsiteY8" fmla="*/ 66061 h 143933"/>
                <a:gd name="connsiteX9" fmla="*/ 56335 w 72028"/>
                <a:gd name="connsiteY9" fmla="*/ 31646 h 143933"/>
                <a:gd name="connsiteX10" fmla="*/ 73608 w 72028"/>
                <a:gd name="connsiteY10" fmla="*/ 15594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8" h="143933">
                  <a:moveTo>
                    <a:pt x="73608" y="15594"/>
                  </a:moveTo>
                  <a:cubicBezTo>
                    <a:pt x="73608" y="6883"/>
                    <a:pt x="66547" y="298"/>
                    <a:pt x="57194" y="298"/>
                  </a:cubicBezTo>
                  <a:cubicBezTo>
                    <a:pt x="47841" y="298"/>
                    <a:pt x="38058" y="5860"/>
                    <a:pt x="30384" y="15124"/>
                  </a:cubicBezTo>
                  <a:cubicBezTo>
                    <a:pt x="29954" y="6208"/>
                    <a:pt x="24019" y="298"/>
                    <a:pt x="15341" y="298"/>
                  </a:cubicBezTo>
                  <a:cubicBezTo>
                    <a:pt x="6357" y="298"/>
                    <a:pt x="299" y="6658"/>
                    <a:pt x="299" y="16146"/>
                  </a:cubicBezTo>
                  <a:lnTo>
                    <a:pt x="299" y="130003"/>
                  </a:lnTo>
                  <a:cubicBezTo>
                    <a:pt x="299" y="139470"/>
                    <a:pt x="6357" y="145850"/>
                    <a:pt x="15341" y="145850"/>
                  </a:cubicBezTo>
                  <a:cubicBezTo>
                    <a:pt x="24346" y="145850"/>
                    <a:pt x="30404" y="139470"/>
                    <a:pt x="30404" y="130003"/>
                  </a:cubicBezTo>
                  <a:lnTo>
                    <a:pt x="30404" y="66061"/>
                  </a:lnTo>
                  <a:cubicBezTo>
                    <a:pt x="30404" y="46900"/>
                    <a:pt x="39164" y="35326"/>
                    <a:pt x="56335" y="31646"/>
                  </a:cubicBezTo>
                  <a:cubicBezTo>
                    <a:pt x="60612" y="30828"/>
                    <a:pt x="73608" y="28292"/>
                    <a:pt x="73608" y="15594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DA102036-819B-4837-968E-3454C56363B9}"/>
                </a:ext>
              </a:extLst>
            </p:cNvPr>
            <p:cNvSpPr/>
            <p:nvPr/>
          </p:nvSpPr>
          <p:spPr>
            <a:xfrm>
              <a:off x="9166481" y="6537388"/>
              <a:ext cx="162064" cy="71967"/>
            </a:xfrm>
            <a:custGeom>
              <a:avLst/>
              <a:gdLst>
                <a:gd name="connsiteX0" fmla="*/ 119554 w 162064"/>
                <a:gd name="connsiteY0" fmla="*/ 781 h 71966"/>
                <a:gd name="connsiteX1" fmla="*/ 299 w 162064"/>
                <a:gd name="connsiteY1" fmla="*/ 67382 h 71966"/>
                <a:gd name="connsiteX2" fmla="*/ 22361 w 162064"/>
                <a:gd name="connsiteY2" fmla="*/ 77892 h 71966"/>
                <a:gd name="connsiteX3" fmla="*/ 121334 w 162064"/>
                <a:gd name="connsiteY3" fmla="*/ 24133 h 71966"/>
                <a:gd name="connsiteX4" fmla="*/ 165991 w 162064"/>
                <a:gd name="connsiteY4" fmla="*/ 26853 h 71966"/>
                <a:gd name="connsiteX5" fmla="*/ 170924 w 162064"/>
                <a:gd name="connsiteY5" fmla="*/ 3869 h 71966"/>
                <a:gd name="connsiteX6" fmla="*/ 119554 w 162064"/>
                <a:gd name="connsiteY6" fmla="*/ 781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64" h="71966">
                  <a:moveTo>
                    <a:pt x="119554" y="781"/>
                  </a:moveTo>
                  <a:cubicBezTo>
                    <a:pt x="65688" y="4380"/>
                    <a:pt x="22586" y="29900"/>
                    <a:pt x="299" y="67382"/>
                  </a:cubicBezTo>
                  <a:lnTo>
                    <a:pt x="22361" y="77892"/>
                  </a:lnTo>
                  <a:cubicBezTo>
                    <a:pt x="40678" y="47465"/>
                    <a:pt x="76125" y="27139"/>
                    <a:pt x="121334" y="24133"/>
                  </a:cubicBezTo>
                  <a:cubicBezTo>
                    <a:pt x="137257" y="23070"/>
                    <a:pt x="152197" y="24031"/>
                    <a:pt x="165991" y="26853"/>
                  </a:cubicBezTo>
                  <a:lnTo>
                    <a:pt x="170924" y="3869"/>
                  </a:lnTo>
                  <a:cubicBezTo>
                    <a:pt x="154940" y="638"/>
                    <a:pt x="137748" y="-425"/>
                    <a:pt x="119554" y="781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3C90D3BC-1534-4BBA-BE47-2FF67476AA2B}"/>
                </a:ext>
              </a:extLst>
            </p:cNvPr>
            <p:cNvSpPr/>
            <p:nvPr/>
          </p:nvSpPr>
          <p:spPr>
            <a:xfrm>
              <a:off x="9123851" y="6495597"/>
              <a:ext cx="216085" cy="89958"/>
            </a:xfrm>
            <a:custGeom>
              <a:avLst/>
              <a:gdLst>
                <a:gd name="connsiteX0" fmla="*/ 162369 w 216085"/>
                <a:gd name="connsiteY0" fmla="*/ 23903 h 89958"/>
                <a:gd name="connsiteX1" fmla="*/ 217688 w 216085"/>
                <a:gd name="connsiteY1" fmla="*/ 28218 h 89958"/>
                <a:gd name="connsiteX2" fmla="*/ 223050 w 216085"/>
                <a:gd name="connsiteY2" fmla="*/ 5377 h 89958"/>
                <a:gd name="connsiteX3" fmla="*/ 161284 w 216085"/>
                <a:gd name="connsiteY3" fmla="*/ 510 h 89958"/>
                <a:gd name="connsiteX4" fmla="*/ 24694 w 216085"/>
                <a:gd name="connsiteY4" fmla="*/ 56416 h 89958"/>
                <a:gd name="connsiteX5" fmla="*/ 299 w 216085"/>
                <a:gd name="connsiteY5" fmla="*/ 88868 h 89958"/>
                <a:gd name="connsiteX6" fmla="*/ 22422 w 216085"/>
                <a:gd name="connsiteY6" fmla="*/ 99419 h 89958"/>
                <a:gd name="connsiteX7" fmla="*/ 162369 w 216085"/>
                <a:gd name="connsiteY7" fmla="*/ 23903 h 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85" h="89958">
                  <a:moveTo>
                    <a:pt x="162369" y="23903"/>
                  </a:moveTo>
                  <a:cubicBezTo>
                    <a:pt x="181300" y="23146"/>
                    <a:pt x="199903" y="24619"/>
                    <a:pt x="217688" y="28218"/>
                  </a:cubicBezTo>
                  <a:lnTo>
                    <a:pt x="223050" y="5377"/>
                  </a:lnTo>
                  <a:cubicBezTo>
                    <a:pt x="203158" y="1328"/>
                    <a:pt x="182385" y="-328"/>
                    <a:pt x="161284" y="510"/>
                  </a:cubicBezTo>
                  <a:cubicBezTo>
                    <a:pt x="105289" y="2800"/>
                    <a:pt x="58053" y="22124"/>
                    <a:pt x="24694" y="56416"/>
                  </a:cubicBezTo>
                  <a:cubicBezTo>
                    <a:pt x="15116" y="66252"/>
                    <a:pt x="6971" y="77171"/>
                    <a:pt x="299" y="88868"/>
                  </a:cubicBezTo>
                  <a:lnTo>
                    <a:pt x="22422" y="99419"/>
                  </a:lnTo>
                  <a:cubicBezTo>
                    <a:pt x="48005" y="55169"/>
                    <a:pt x="98188" y="26520"/>
                    <a:pt x="162369" y="23903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1344E3FE-C4D7-41E5-AE0E-8DFFDBD72033}"/>
                </a:ext>
              </a:extLst>
            </p:cNvPr>
            <p:cNvSpPr/>
            <p:nvPr/>
          </p:nvSpPr>
          <p:spPr>
            <a:xfrm>
              <a:off x="11059386" y="6698053"/>
              <a:ext cx="18007" cy="17992"/>
            </a:xfrm>
            <a:custGeom>
              <a:avLst/>
              <a:gdLst>
                <a:gd name="connsiteX0" fmla="*/ 501 w 0"/>
                <a:gd name="connsiteY0" fmla="*/ 463 h 0"/>
                <a:gd name="connsiteX1" fmla="*/ 464 w 0"/>
                <a:gd name="connsiteY1" fmla="*/ 4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1" y="463"/>
                  </a:moveTo>
                  <a:cubicBezTo>
                    <a:pt x="488" y="468"/>
                    <a:pt x="476" y="475"/>
                    <a:pt x="464" y="480"/>
                  </a:cubicBez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0CFCE676-FE10-4268-8BE7-7555E3B42B78}"/>
                </a:ext>
              </a:extLst>
            </p:cNvPr>
            <p:cNvSpPr/>
            <p:nvPr/>
          </p:nvSpPr>
          <p:spPr>
            <a:xfrm>
              <a:off x="10389287" y="6594247"/>
              <a:ext cx="162064" cy="179917"/>
            </a:xfrm>
            <a:custGeom>
              <a:avLst/>
              <a:gdLst>
                <a:gd name="connsiteX0" fmla="*/ 31020 w 162064"/>
                <a:gd name="connsiteY0" fmla="*/ 463 h 179916"/>
                <a:gd name="connsiteX1" fmla="*/ 89234 w 162064"/>
                <a:gd name="connsiteY1" fmla="*/ 151367 h 179916"/>
                <a:gd name="connsiteX2" fmla="*/ 147450 w 162064"/>
                <a:gd name="connsiteY2" fmla="*/ 463 h 179916"/>
                <a:gd name="connsiteX3" fmla="*/ 169246 w 162064"/>
                <a:gd name="connsiteY3" fmla="*/ 463 h 179916"/>
                <a:gd name="connsiteX4" fmla="*/ 177491 w 162064"/>
                <a:gd name="connsiteY4" fmla="*/ 186045 h 179916"/>
                <a:gd name="connsiteX5" fmla="*/ 157014 w 162064"/>
                <a:gd name="connsiteY5" fmla="*/ 186045 h 179916"/>
                <a:gd name="connsiteX6" fmla="*/ 150633 w 162064"/>
                <a:gd name="connsiteY6" fmla="*/ 37519 h 179916"/>
                <a:gd name="connsiteX7" fmla="*/ 99072 w 162064"/>
                <a:gd name="connsiteY7" fmla="*/ 172022 h 179916"/>
                <a:gd name="connsiteX8" fmla="*/ 79398 w 162064"/>
                <a:gd name="connsiteY8" fmla="*/ 178367 h 179916"/>
                <a:gd name="connsiteX9" fmla="*/ 25441 w 162064"/>
                <a:gd name="connsiteY9" fmla="*/ 38594 h 179916"/>
                <a:gd name="connsiteX10" fmla="*/ 19591 w 162064"/>
                <a:gd name="connsiteY10" fmla="*/ 186045 h 179916"/>
                <a:gd name="connsiteX11" fmla="*/ 464 w 162064"/>
                <a:gd name="connsiteY11" fmla="*/ 186045 h 179916"/>
                <a:gd name="connsiteX12" fmla="*/ 8694 w 162064"/>
                <a:gd name="connsiteY12" fmla="*/ 463 h 179916"/>
                <a:gd name="connsiteX13" fmla="*/ 31020 w 162064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64" h="179916">
                  <a:moveTo>
                    <a:pt x="31020" y="463"/>
                  </a:moveTo>
                  <a:lnTo>
                    <a:pt x="89234" y="151367"/>
                  </a:lnTo>
                  <a:lnTo>
                    <a:pt x="147450" y="463"/>
                  </a:lnTo>
                  <a:lnTo>
                    <a:pt x="169246" y="463"/>
                  </a:lnTo>
                  <a:lnTo>
                    <a:pt x="177491" y="186045"/>
                  </a:lnTo>
                  <a:lnTo>
                    <a:pt x="157014" y="186045"/>
                  </a:lnTo>
                  <a:lnTo>
                    <a:pt x="150633" y="37519"/>
                  </a:lnTo>
                  <a:lnTo>
                    <a:pt x="99072" y="172022"/>
                  </a:lnTo>
                  <a:cubicBezTo>
                    <a:pt x="96949" y="177565"/>
                    <a:pt x="89765" y="178367"/>
                    <a:pt x="79398" y="178367"/>
                  </a:cubicBezTo>
                  <a:lnTo>
                    <a:pt x="25441" y="38594"/>
                  </a:lnTo>
                  <a:lnTo>
                    <a:pt x="19591" y="186045"/>
                  </a:lnTo>
                  <a:lnTo>
                    <a:pt x="464" y="186045"/>
                  </a:lnTo>
                  <a:lnTo>
                    <a:pt x="8694" y="463"/>
                  </a:lnTo>
                  <a:lnTo>
                    <a:pt x="31020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32D7F688-3413-4BB5-A5A2-9356B336A6D2}"/>
                </a:ext>
              </a:extLst>
            </p:cNvPr>
            <p:cNvSpPr/>
            <p:nvPr/>
          </p:nvSpPr>
          <p:spPr>
            <a:xfrm>
              <a:off x="10651371" y="6594247"/>
              <a:ext cx="108043" cy="179917"/>
            </a:xfrm>
            <a:custGeom>
              <a:avLst/>
              <a:gdLst>
                <a:gd name="connsiteX0" fmla="*/ 110241 w 108042"/>
                <a:gd name="connsiteY0" fmla="*/ 463 h 179916"/>
                <a:gd name="connsiteX1" fmla="*/ 110241 w 108042"/>
                <a:gd name="connsiteY1" fmla="*/ 10518 h 179916"/>
                <a:gd name="connsiteX2" fmla="*/ 104133 w 108042"/>
                <a:gd name="connsiteY2" fmla="*/ 17409 h 179916"/>
                <a:gd name="connsiteX3" fmla="*/ 20924 w 108042"/>
                <a:gd name="connsiteY3" fmla="*/ 17409 h 179916"/>
                <a:gd name="connsiteX4" fmla="*/ 20924 w 108042"/>
                <a:gd name="connsiteY4" fmla="*/ 80405 h 179916"/>
                <a:gd name="connsiteX5" fmla="*/ 97207 w 108042"/>
                <a:gd name="connsiteY5" fmla="*/ 80405 h 179916"/>
                <a:gd name="connsiteX6" fmla="*/ 97207 w 108042"/>
                <a:gd name="connsiteY6" fmla="*/ 96033 h 179916"/>
                <a:gd name="connsiteX7" fmla="*/ 20924 w 108042"/>
                <a:gd name="connsiteY7" fmla="*/ 96033 h 179916"/>
                <a:gd name="connsiteX8" fmla="*/ 20924 w 108042"/>
                <a:gd name="connsiteY8" fmla="*/ 169100 h 179916"/>
                <a:gd name="connsiteX9" fmla="*/ 109695 w 108042"/>
                <a:gd name="connsiteY9" fmla="*/ 169100 h 179916"/>
                <a:gd name="connsiteX10" fmla="*/ 115818 w 108042"/>
                <a:gd name="connsiteY10" fmla="*/ 175990 h 179916"/>
                <a:gd name="connsiteX11" fmla="*/ 115818 w 108042"/>
                <a:gd name="connsiteY11" fmla="*/ 186045 h 179916"/>
                <a:gd name="connsiteX12" fmla="*/ 464 w 108042"/>
                <a:gd name="connsiteY12" fmla="*/ 186045 h 179916"/>
                <a:gd name="connsiteX13" fmla="*/ 464 w 108042"/>
                <a:gd name="connsiteY13" fmla="*/ 463 h 179916"/>
                <a:gd name="connsiteX14" fmla="*/ 110241 w 108042"/>
                <a:gd name="connsiteY14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2" h="179916">
                  <a:moveTo>
                    <a:pt x="110241" y="463"/>
                  </a:moveTo>
                  <a:lnTo>
                    <a:pt x="110241" y="10518"/>
                  </a:lnTo>
                  <a:cubicBezTo>
                    <a:pt x="110241" y="15834"/>
                    <a:pt x="108377" y="17409"/>
                    <a:pt x="104133" y="17409"/>
                  </a:cubicBezTo>
                  <a:lnTo>
                    <a:pt x="20924" y="17409"/>
                  </a:lnTo>
                  <a:lnTo>
                    <a:pt x="20924" y="80405"/>
                  </a:lnTo>
                  <a:lnTo>
                    <a:pt x="97207" y="80405"/>
                  </a:lnTo>
                  <a:lnTo>
                    <a:pt x="97207" y="96033"/>
                  </a:lnTo>
                  <a:lnTo>
                    <a:pt x="20924" y="96033"/>
                  </a:lnTo>
                  <a:lnTo>
                    <a:pt x="20924" y="169100"/>
                  </a:lnTo>
                  <a:lnTo>
                    <a:pt x="109695" y="169100"/>
                  </a:lnTo>
                  <a:cubicBezTo>
                    <a:pt x="113696" y="169100"/>
                    <a:pt x="115818" y="170690"/>
                    <a:pt x="115818" y="175990"/>
                  </a:cubicBezTo>
                  <a:lnTo>
                    <a:pt x="115818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11024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20DE7A91-170E-4178-8365-BDE380A4A5E5}"/>
                </a:ext>
              </a:extLst>
            </p:cNvPr>
            <p:cNvSpPr/>
            <p:nvPr/>
          </p:nvSpPr>
          <p:spPr>
            <a:xfrm>
              <a:off x="10841947" y="6592929"/>
              <a:ext cx="126050" cy="179917"/>
            </a:xfrm>
            <a:custGeom>
              <a:avLst/>
              <a:gdLst>
                <a:gd name="connsiteX0" fmla="*/ 20924 w 126049"/>
                <a:gd name="connsiteY0" fmla="*/ 166980 h 179916"/>
                <a:gd name="connsiteX1" fmla="*/ 51495 w 126049"/>
                <a:gd name="connsiteY1" fmla="*/ 172007 h 179916"/>
                <a:gd name="connsiteX2" fmla="*/ 120608 w 126049"/>
                <a:gd name="connsiteY2" fmla="*/ 98683 h 179916"/>
                <a:gd name="connsiteX3" fmla="*/ 53359 w 126049"/>
                <a:gd name="connsiteY3" fmla="*/ 17409 h 179916"/>
                <a:gd name="connsiteX4" fmla="*/ 20924 w 126049"/>
                <a:gd name="connsiteY4" fmla="*/ 18726 h 179916"/>
                <a:gd name="connsiteX5" fmla="*/ 464 w 126049"/>
                <a:gd name="connsiteY5" fmla="*/ 1781 h 179916"/>
                <a:gd name="connsiteX6" fmla="*/ 57088 w 126049"/>
                <a:gd name="connsiteY6" fmla="*/ 463 h 179916"/>
                <a:gd name="connsiteX7" fmla="*/ 142403 w 126049"/>
                <a:gd name="connsiteY7" fmla="*/ 95231 h 179916"/>
                <a:gd name="connsiteX8" fmla="*/ 49904 w 126049"/>
                <a:gd name="connsiteY8" fmla="*/ 188695 h 179916"/>
                <a:gd name="connsiteX9" fmla="*/ 464 w 126049"/>
                <a:gd name="connsiteY9" fmla="*/ 186575 h 179916"/>
                <a:gd name="connsiteX10" fmla="*/ 464 w 126049"/>
                <a:gd name="connsiteY10" fmla="*/ 1781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0924" y="166980"/>
                  </a:moveTo>
                  <a:cubicBezTo>
                    <a:pt x="20924" y="170690"/>
                    <a:pt x="28108" y="172007"/>
                    <a:pt x="51495" y="172007"/>
                  </a:cubicBezTo>
                  <a:cubicBezTo>
                    <a:pt x="89780" y="172007"/>
                    <a:pt x="120608" y="153487"/>
                    <a:pt x="120608" y="98683"/>
                  </a:cubicBezTo>
                  <a:cubicBezTo>
                    <a:pt x="120608" y="53935"/>
                    <a:pt x="105452" y="17409"/>
                    <a:pt x="53359" y="17409"/>
                  </a:cubicBezTo>
                  <a:cubicBezTo>
                    <a:pt x="41932" y="17409"/>
                    <a:pt x="32368" y="17666"/>
                    <a:pt x="20924" y="18726"/>
                  </a:cubicBezTo>
                  <a:close/>
                  <a:moveTo>
                    <a:pt x="464" y="1781"/>
                  </a:moveTo>
                  <a:cubicBezTo>
                    <a:pt x="19863" y="721"/>
                    <a:pt x="37142" y="463"/>
                    <a:pt x="57088" y="463"/>
                  </a:cubicBezTo>
                  <a:cubicBezTo>
                    <a:pt x="110241" y="463"/>
                    <a:pt x="142403" y="33551"/>
                    <a:pt x="142403" y="95231"/>
                  </a:cubicBezTo>
                  <a:cubicBezTo>
                    <a:pt x="142403" y="156395"/>
                    <a:pt x="106786" y="188695"/>
                    <a:pt x="49904" y="188695"/>
                  </a:cubicBezTo>
                  <a:cubicBezTo>
                    <a:pt x="33944" y="188695"/>
                    <a:pt x="18272" y="188165"/>
                    <a:pt x="464" y="186575"/>
                  </a:cubicBezTo>
                  <a:lnTo>
                    <a:pt x="464" y="1781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786CC07A-8608-40BC-8389-D2C8427FCFE8}"/>
                </a:ext>
              </a:extLst>
            </p:cNvPr>
            <p:cNvSpPr/>
            <p:nvPr/>
          </p:nvSpPr>
          <p:spPr>
            <a:xfrm>
              <a:off x="11062562" y="6594247"/>
              <a:ext cx="18007" cy="179917"/>
            </a:xfrm>
            <a:custGeom>
              <a:avLst/>
              <a:gdLst>
                <a:gd name="connsiteX0" fmla="*/ 464 w 18007"/>
                <a:gd name="connsiteY0" fmla="*/ 186045 h 179916"/>
                <a:gd name="connsiteX1" fmla="*/ 20925 w 18007"/>
                <a:gd name="connsiteY1" fmla="*/ 186045 h 179916"/>
                <a:gd name="connsiteX2" fmla="*/ 20925 w 18007"/>
                <a:gd name="connsiteY2" fmla="*/ 463 h 179916"/>
                <a:gd name="connsiteX3" fmla="*/ 464 w 18007"/>
                <a:gd name="connsiteY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" h="179916">
                  <a:moveTo>
                    <a:pt x="464" y="186045"/>
                  </a:moveTo>
                  <a:lnTo>
                    <a:pt x="20925" y="186045"/>
                  </a:lnTo>
                  <a:lnTo>
                    <a:pt x="20925" y="463"/>
                  </a:lnTo>
                  <a:lnTo>
                    <a:pt x="464" y="463"/>
                  </a:lnTo>
                  <a:close/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FC61AF34-23CC-47E3-AA82-88347E7F7B61}"/>
                </a:ext>
              </a:extLst>
            </p:cNvPr>
            <p:cNvSpPr/>
            <p:nvPr/>
          </p:nvSpPr>
          <p:spPr>
            <a:xfrm>
              <a:off x="11150546" y="6594247"/>
              <a:ext cx="144057" cy="179917"/>
            </a:xfrm>
            <a:custGeom>
              <a:avLst/>
              <a:gdLst>
                <a:gd name="connsiteX0" fmla="*/ 45917 w 144056"/>
                <a:gd name="connsiteY0" fmla="*/ 114038 h 179916"/>
                <a:gd name="connsiteX1" fmla="*/ 105724 w 144056"/>
                <a:gd name="connsiteY1" fmla="*/ 114038 h 179916"/>
                <a:gd name="connsiteX2" fmla="*/ 76488 w 144056"/>
                <a:gd name="connsiteY2" fmla="*/ 24284 h 179916"/>
                <a:gd name="connsiteX3" fmla="*/ 87642 w 144056"/>
                <a:gd name="connsiteY3" fmla="*/ 463 h 179916"/>
                <a:gd name="connsiteX4" fmla="*/ 152496 w 144056"/>
                <a:gd name="connsiteY4" fmla="*/ 186045 h 179916"/>
                <a:gd name="connsiteX5" fmla="*/ 138674 w 144056"/>
                <a:gd name="connsiteY5" fmla="*/ 186045 h 179916"/>
                <a:gd name="connsiteX6" fmla="*/ 127246 w 144056"/>
                <a:gd name="connsiteY6" fmla="*/ 179170 h 179916"/>
                <a:gd name="connsiteX7" fmla="*/ 110771 w 144056"/>
                <a:gd name="connsiteY7" fmla="*/ 129121 h 179916"/>
                <a:gd name="connsiteX8" fmla="*/ 41128 w 144056"/>
                <a:gd name="connsiteY8" fmla="*/ 129121 h 179916"/>
                <a:gd name="connsiteX9" fmla="*/ 24380 w 144056"/>
                <a:gd name="connsiteY9" fmla="*/ 179170 h 179916"/>
                <a:gd name="connsiteX10" fmla="*/ 13482 w 144056"/>
                <a:gd name="connsiteY10" fmla="*/ 186045 h 179916"/>
                <a:gd name="connsiteX11" fmla="*/ 464 w 144056"/>
                <a:gd name="connsiteY11" fmla="*/ 186045 h 179916"/>
                <a:gd name="connsiteX12" fmla="*/ 67439 w 144056"/>
                <a:gd name="connsiteY12" fmla="*/ 463 h 179916"/>
                <a:gd name="connsiteX13" fmla="*/ 87642 w 144056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56" h="179916">
                  <a:moveTo>
                    <a:pt x="45917" y="114038"/>
                  </a:moveTo>
                  <a:lnTo>
                    <a:pt x="105724" y="114038"/>
                  </a:lnTo>
                  <a:lnTo>
                    <a:pt x="76488" y="24284"/>
                  </a:lnTo>
                  <a:close/>
                  <a:moveTo>
                    <a:pt x="87642" y="463"/>
                  </a:moveTo>
                  <a:lnTo>
                    <a:pt x="152496" y="186045"/>
                  </a:lnTo>
                  <a:lnTo>
                    <a:pt x="138674" y="186045"/>
                  </a:lnTo>
                  <a:cubicBezTo>
                    <a:pt x="131778" y="186045"/>
                    <a:pt x="128852" y="184470"/>
                    <a:pt x="127246" y="179170"/>
                  </a:cubicBezTo>
                  <a:lnTo>
                    <a:pt x="110771" y="129121"/>
                  </a:lnTo>
                  <a:lnTo>
                    <a:pt x="41128" y="129121"/>
                  </a:lnTo>
                  <a:lnTo>
                    <a:pt x="24380" y="179170"/>
                  </a:lnTo>
                  <a:cubicBezTo>
                    <a:pt x="22788" y="184197"/>
                    <a:pt x="19863" y="186045"/>
                    <a:pt x="13482" y="186045"/>
                  </a:cubicBezTo>
                  <a:lnTo>
                    <a:pt x="464" y="186045"/>
                  </a:lnTo>
                  <a:lnTo>
                    <a:pt x="67439" y="463"/>
                  </a:lnTo>
                  <a:lnTo>
                    <a:pt x="87642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D29F1188-0D4A-4204-B740-2690AC373194}"/>
                </a:ext>
              </a:extLst>
            </p:cNvPr>
            <p:cNvSpPr/>
            <p:nvPr/>
          </p:nvSpPr>
          <p:spPr>
            <a:xfrm>
              <a:off x="11370100" y="6594247"/>
              <a:ext cx="126050" cy="179917"/>
            </a:xfrm>
            <a:custGeom>
              <a:avLst/>
              <a:gdLst>
                <a:gd name="connsiteX0" fmla="*/ 22001 w 126049"/>
                <a:gd name="connsiteY0" fmla="*/ 463 h 179916"/>
                <a:gd name="connsiteX1" fmla="*/ 114228 w 126049"/>
                <a:gd name="connsiteY1" fmla="*/ 148187 h 179916"/>
                <a:gd name="connsiteX2" fmla="*/ 114228 w 126049"/>
                <a:gd name="connsiteY2" fmla="*/ 463 h 179916"/>
                <a:gd name="connsiteX3" fmla="*/ 133098 w 126049"/>
                <a:gd name="connsiteY3" fmla="*/ 463 h 179916"/>
                <a:gd name="connsiteX4" fmla="*/ 133098 w 126049"/>
                <a:gd name="connsiteY4" fmla="*/ 188953 h 179916"/>
                <a:gd name="connsiteX5" fmla="*/ 113167 w 126049"/>
                <a:gd name="connsiteY5" fmla="*/ 183925 h 179916"/>
                <a:gd name="connsiteX6" fmla="*/ 19864 w 126049"/>
                <a:gd name="connsiteY6" fmla="*/ 33567 h 179916"/>
                <a:gd name="connsiteX7" fmla="*/ 19864 w 126049"/>
                <a:gd name="connsiteY7" fmla="*/ 186045 h 179916"/>
                <a:gd name="connsiteX8" fmla="*/ 464 w 126049"/>
                <a:gd name="connsiteY8" fmla="*/ 186045 h 179916"/>
                <a:gd name="connsiteX9" fmla="*/ 464 w 126049"/>
                <a:gd name="connsiteY9" fmla="*/ 463 h 179916"/>
                <a:gd name="connsiteX10" fmla="*/ 22001 w 126049"/>
                <a:gd name="connsiteY10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2001" y="463"/>
                  </a:moveTo>
                  <a:lnTo>
                    <a:pt x="114228" y="148187"/>
                  </a:lnTo>
                  <a:lnTo>
                    <a:pt x="114228" y="463"/>
                  </a:lnTo>
                  <a:lnTo>
                    <a:pt x="133098" y="463"/>
                  </a:lnTo>
                  <a:lnTo>
                    <a:pt x="133098" y="188953"/>
                  </a:lnTo>
                  <a:cubicBezTo>
                    <a:pt x="119547" y="188953"/>
                    <a:pt x="115561" y="187908"/>
                    <a:pt x="113167" y="183925"/>
                  </a:cubicBezTo>
                  <a:lnTo>
                    <a:pt x="19864" y="33567"/>
                  </a:lnTo>
                  <a:lnTo>
                    <a:pt x="19864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2200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E683BAC0-8D05-4E9B-BF2B-2C645FA41E93}"/>
                </a:ext>
              </a:extLst>
            </p:cNvPr>
            <p:cNvSpPr/>
            <p:nvPr/>
          </p:nvSpPr>
          <p:spPr>
            <a:xfrm>
              <a:off x="10096382" y="6644351"/>
              <a:ext cx="72028" cy="125942"/>
            </a:xfrm>
            <a:custGeom>
              <a:avLst/>
              <a:gdLst>
                <a:gd name="connsiteX0" fmla="*/ 19492 w 72028"/>
                <a:gd name="connsiteY0" fmla="*/ 112780 h 125941"/>
                <a:gd name="connsiteX1" fmla="*/ 29017 w 72028"/>
                <a:gd name="connsiteY1" fmla="*/ 121038 h 125941"/>
                <a:gd name="connsiteX2" fmla="*/ 40488 w 72028"/>
                <a:gd name="connsiteY2" fmla="*/ 123431 h 125941"/>
                <a:gd name="connsiteX3" fmla="*/ 59971 w 72028"/>
                <a:gd name="connsiteY3" fmla="*/ 114453 h 125941"/>
                <a:gd name="connsiteX4" fmla="*/ 66724 w 72028"/>
                <a:gd name="connsiteY4" fmla="*/ 87717 h 125941"/>
                <a:gd name="connsiteX5" fmla="*/ 60674 w 72028"/>
                <a:gd name="connsiteY5" fmla="*/ 63447 h 125941"/>
                <a:gd name="connsiteX6" fmla="*/ 43603 w 72028"/>
                <a:gd name="connsiteY6" fmla="*/ 55638 h 125941"/>
                <a:gd name="connsiteX7" fmla="*/ 30080 w 72028"/>
                <a:gd name="connsiteY7" fmla="*/ 59183 h 125941"/>
                <a:gd name="connsiteX8" fmla="*/ 19492 w 72028"/>
                <a:gd name="connsiteY8" fmla="*/ 69222 h 125941"/>
                <a:gd name="connsiteX9" fmla="*/ 19492 w 72028"/>
                <a:gd name="connsiteY9" fmla="*/ 57419 h 125941"/>
                <a:gd name="connsiteX10" fmla="*/ 32313 w 72028"/>
                <a:gd name="connsiteY10" fmla="*/ 46930 h 125941"/>
                <a:gd name="connsiteX11" fmla="*/ 48843 w 72028"/>
                <a:gd name="connsiteY11" fmla="*/ 43026 h 125941"/>
                <a:gd name="connsiteX12" fmla="*/ 63069 w 72028"/>
                <a:gd name="connsiteY12" fmla="*/ 46031 h 125941"/>
                <a:gd name="connsiteX13" fmla="*/ 73927 w 72028"/>
                <a:gd name="connsiteY13" fmla="*/ 54828 h 125941"/>
                <a:gd name="connsiteX14" fmla="*/ 80680 w 72028"/>
                <a:gd name="connsiteY14" fmla="*/ 68701 h 125941"/>
                <a:gd name="connsiteX15" fmla="*/ 83093 w 72028"/>
                <a:gd name="connsiteY15" fmla="*/ 87088 h 125941"/>
                <a:gd name="connsiteX16" fmla="*/ 80428 w 72028"/>
                <a:gd name="connsiteY16" fmla="*/ 107005 h 125941"/>
                <a:gd name="connsiteX17" fmla="*/ 72685 w 72028"/>
                <a:gd name="connsiteY17" fmla="*/ 122370 h 125941"/>
                <a:gd name="connsiteX18" fmla="*/ 60494 w 72028"/>
                <a:gd name="connsiteY18" fmla="*/ 132229 h 125941"/>
                <a:gd name="connsiteX19" fmla="*/ 44305 w 72028"/>
                <a:gd name="connsiteY19" fmla="*/ 135701 h 125941"/>
                <a:gd name="connsiteX20" fmla="*/ 29288 w 72028"/>
                <a:gd name="connsiteY20" fmla="*/ 132409 h 125941"/>
                <a:gd name="connsiteX21" fmla="*/ 18699 w 72028"/>
                <a:gd name="connsiteY21" fmla="*/ 122909 h 125941"/>
                <a:gd name="connsiteX22" fmla="*/ 17889 w 72028"/>
                <a:gd name="connsiteY22" fmla="*/ 131077 h 125941"/>
                <a:gd name="connsiteX23" fmla="*/ 13801 w 72028"/>
                <a:gd name="connsiteY23" fmla="*/ 134460 h 125941"/>
                <a:gd name="connsiteX24" fmla="*/ 3573 w 72028"/>
                <a:gd name="connsiteY24" fmla="*/ 134460 h 125941"/>
                <a:gd name="connsiteX25" fmla="*/ 3573 w 72028"/>
                <a:gd name="connsiteY25" fmla="*/ 3570 h 125941"/>
                <a:gd name="connsiteX26" fmla="*/ 19492 w 72028"/>
                <a:gd name="connsiteY26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28" h="125941">
                  <a:moveTo>
                    <a:pt x="19492" y="112780"/>
                  </a:moveTo>
                  <a:cubicBezTo>
                    <a:pt x="22409" y="116684"/>
                    <a:pt x="25578" y="119437"/>
                    <a:pt x="29017" y="121038"/>
                  </a:cubicBezTo>
                  <a:cubicBezTo>
                    <a:pt x="32511" y="122639"/>
                    <a:pt x="36328" y="123431"/>
                    <a:pt x="40488" y="123431"/>
                  </a:cubicBezTo>
                  <a:cubicBezTo>
                    <a:pt x="48969" y="123431"/>
                    <a:pt x="55452" y="120444"/>
                    <a:pt x="59971" y="114453"/>
                  </a:cubicBezTo>
                  <a:cubicBezTo>
                    <a:pt x="64473" y="108480"/>
                    <a:pt x="66724" y="99556"/>
                    <a:pt x="66724" y="87717"/>
                  </a:cubicBezTo>
                  <a:cubicBezTo>
                    <a:pt x="66724" y="76689"/>
                    <a:pt x="64707" y="68610"/>
                    <a:pt x="60674" y="63447"/>
                  </a:cubicBezTo>
                  <a:cubicBezTo>
                    <a:pt x="56694" y="58247"/>
                    <a:pt x="51004" y="55638"/>
                    <a:pt x="43603" y="55638"/>
                  </a:cubicBezTo>
                  <a:cubicBezTo>
                    <a:pt x="38435" y="55638"/>
                    <a:pt x="33933" y="56826"/>
                    <a:pt x="30080" y="59183"/>
                  </a:cubicBezTo>
                  <a:cubicBezTo>
                    <a:pt x="26280" y="61558"/>
                    <a:pt x="22751" y="64904"/>
                    <a:pt x="19492" y="69222"/>
                  </a:cubicBezTo>
                  <a:close/>
                  <a:moveTo>
                    <a:pt x="19492" y="57419"/>
                  </a:moveTo>
                  <a:cubicBezTo>
                    <a:pt x="23291" y="53030"/>
                    <a:pt x="27559" y="49539"/>
                    <a:pt x="32313" y="46930"/>
                  </a:cubicBezTo>
                  <a:cubicBezTo>
                    <a:pt x="37103" y="44322"/>
                    <a:pt x="42613" y="43026"/>
                    <a:pt x="48843" y="43026"/>
                  </a:cubicBezTo>
                  <a:cubicBezTo>
                    <a:pt x="54119" y="43026"/>
                    <a:pt x="58873" y="44016"/>
                    <a:pt x="63069" y="46031"/>
                  </a:cubicBezTo>
                  <a:cubicBezTo>
                    <a:pt x="67354" y="48046"/>
                    <a:pt x="70956" y="50978"/>
                    <a:pt x="73927" y="54828"/>
                  </a:cubicBezTo>
                  <a:cubicBezTo>
                    <a:pt x="76898" y="58625"/>
                    <a:pt x="79149" y="63249"/>
                    <a:pt x="80680" y="68701"/>
                  </a:cubicBezTo>
                  <a:cubicBezTo>
                    <a:pt x="82282" y="74152"/>
                    <a:pt x="83093" y="80287"/>
                    <a:pt x="83093" y="87088"/>
                  </a:cubicBezTo>
                  <a:cubicBezTo>
                    <a:pt x="83093" y="94375"/>
                    <a:pt x="82192" y="101013"/>
                    <a:pt x="80428" y="107005"/>
                  </a:cubicBezTo>
                  <a:cubicBezTo>
                    <a:pt x="78645" y="112978"/>
                    <a:pt x="76070" y="118106"/>
                    <a:pt x="72685" y="122370"/>
                  </a:cubicBezTo>
                  <a:cubicBezTo>
                    <a:pt x="69354" y="126579"/>
                    <a:pt x="65302" y="129854"/>
                    <a:pt x="60494" y="132229"/>
                  </a:cubicBezTo>
                  <a:cubicBezTo>
                    <a:pt x="55686" y="134550"/>
                    <a:pt x="50302" y="135701"/>
                    <a:pt x="44305" y="135701"/>
                  </a:cubicBezTo>
                  <a:cubicBezTo>
                    <a:pt x="38381" y="135701"/>
                    <a:pt x="33375" y="134604"/>
                    <a:pt x="29288" y="132409"/>
                  </a:cubicBezTo>
                  <a:cubicBezTo>
                    <a:pt x="25254" y="130160"/>
                    <a:pt x="21724" y="126993"/>
                    <a:pt x="18699" y="122909"/>
                  </a:cubicBezTo>
                  <a:lnTo>
                    <a:pt x="17889" y="131077"/>
                  </a:lnTo>
                  <a:cubicBezTo>
                    <a:pt x="17421" y="133326"/>
                    <a:pt x="16052" y="134460"/>
                    <a:pt x="13801" y="134460"/>
                  </a:cubicBezTo>
                  <a:lnTo>
                    <a:pt x="3573" y="134460"/>
                  </a:lnTo>
                  <a:lnTo>
                    <a:pt x="3573" y="3570"/>
                  </a:lnTo>
                  <a:lnTo>
                    <a:pt x="19492" y="3570"/>
                  </a:ln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Volný tvar: obrazec 33">
              <a:extLst>
                <a:ext uri="{FF2B5EF4-FFF2-40B4-BE49-F238E27FC236}">
                  <a16:creationId xmlns:a16="http://schemas.microsoft.com/office/drawing/2014/main" id="{C4288814-A0FC-44C0-95D1-B13380E75886}"/>
                </a:ext>
              </a:extLst>
            </p:cNvPr>
            <p:cNvSpPr/>
            <p:nvPr/>
          </p:nvSpPr>
          <p:spPr>
            <a:xfrm>
              <a:off x="10182996" y="6685228"/>
              <a:ext cx="90036" cy="125942"/>
            </a:xfrm>
            <a:custGeom>
              <a:avLst/>
              <a:gdLst>
                <a:gd name="connsiteX0" fmla="*/ 91970 w 90035"/>
                <a:gd name="connsiteY0" fmla="*/ 3570 h 125941"/>
                <a:gd name="connsiteX1" fmla="*/ 41713 w 90035"/>
                <a:gd name="connsiteY1" fmla="*/ 120138 h 125941"/>
                <a:gd name="connsiteX2" fmla="*/ 39678 w 90035"/>
                <a:gd name="connsiteY2" fmla="*/ 122981 h 125941"/>
                <a:gd name="connsiteX3" fmla="*/ 36022 w 90035"/>
                <a:gd name="connsiteY3" fmla="*/ 124061 h 125941"/>
                <a:gd name="connsiteX4" fmla="*/ 24281 w 90035"/>
                <a:gd name="connsiteY4" fmla="*/ 124061 h 125941"/>
                <a:gd name="connsiteX5" fmla="*/ 40740 w 90035"/>
                <a:gd name="connsiteY5" fmla="*/ 88329 h 125941"/>
                <a:gd name="connsiteX6" fmla="*/ 3573 w 90035"/>
                <a:gd name="connsiteY6" fmla="*/ 3570 h 125941"/>
                <a:gd name="connsiteX7" fmla="*/ 17259 w 90035"/>
                <a:gd name="connsiteY7" fmla="*/ 3570 h 125941"/>
                <a:gd name="connsiteX8" fmla="*/ 20464 w 90035"/>
                <a:gd name="connsiteY8" fmla="*/ 4632 h 125941"/>
                <a:gd name="connsiteX9" fmla="*/ 22157 w 90035"/>
                <a:gd name="connsiteY9" fmla="*/ 6845 h 125941"/>
                <a:gd name="connsiteX10" fmla="*/ 46250 w 90035"/>
                <a:gd name="connsiteY10" fmla="*/ 63537 h 125941"/>
                <a:gd name="connsiteX11" fmla="*/ 48663 w 90035"/>
                <a:gd name="connsiteY11" fmla="*/ 71363 h 125941"/>
                <a:gd name="connsiteX12" fmla="*/ 51328 w 90035"/>
                <a:gd name="connsiteY12" fmla="*/ 63447 h 125941"/>
                <a:gd name="connsiteX13" fmla="*/ 74719 w 90035"/>
                <a:gd name="connsiteY13" fmla="*/ 6845 h 125941"/>
                <a:gd name="connsiteX14" fmla="*/ 76484 w 90035"/>
                <a:gd name="connsiteY14" fmla="*/ 4542 h 125941"/>
                <a:gd name="connsiteX15" fmla="*/ 79419 w 90035"/>
                <a:gd name="connsiteY15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35" h="125941">
                  <a:moveTo>
                    <a:pt x="91970" y="3570"/>
                  </a:moveTo>
                  <a:lnTo>
                    <a:pt x="41713" y="120138"/>
                  </a:lnTo>
                  <a:cubicBezTo>
                    <a:pt x="41190" y="121326"/>
                    <a:pt x="40506" y="122280"/>
                    <a:pt x="39678" y="122981"/>
                  </a:cubicBezTo>
                  <a:cubicBezTo>
                    <a:pt x="38903" y="123701"/>
                    <a:pt x="37679" y="124061"/>
                    <a:pt x="36022" y="124061"/>
                  </a:cubicBezTo>
                  <a:lnTo>
                    <a:pt x="24281" y="124061"/>
                  </a:lnTo>
                  <a:lnTo>
                    <a:pt x="40740" y="88329"/>
                  </a:lnTo>
                  <a:lnTo>
                    <a:pt x="3573" y="3570"/>
                  </a:lnTo>
                  <a:lnTo>
                    <a:pt x="17259" y="3570"/>
                  </a:lnTo>
                  <a:cubicBezTo>
                    <a:pt x="18627" y="3570"/>
                    <a:pt x="19689" y="3912"/>
                    <a:pt x="20464" y="4632"/>
                  </a:cubicBezTo>
                  <a:cubicBezTo>
                    <a:pt x="21292" y="5279"/>
                    <a:pt x="21851" y="6017"/>
                    <a:pt x="22157" y="6845"/>
                  </a:cubicBezTo>
                  <a:lnTo>
                    <a:pt x="46250" y="63537"/>
                  </a:lnTo>
                  <a:cubicBezTo>
                    <a:pt x="47205" y="66038"/>
                    <a:pt x="47997" y="68646"/>
                    <a:pt x="48663" y="71363"/>
                  </a:cubicBezTo>
                  <a:cubicBezTo>
                    <a:pt x="49492" y="68574"/>
                    <a:pt x="50374" y="65948"/>
                    <a:pt x="51328" y="63447"/>
                  </a:cubicBezTo>
                  <a:lnTo>
                    <a:pt x="74719" y="6845"/>
                  </a:lnTo>
                  <a:cubicBezTo>
                    <a:pt x="75062" y="5909"/>
                    <a:pt x="75656" y="5136"/>
                    <a:pt x="76484" y="4542"/>
                  </a:cubicBezTo>
                  <a:cubicBezTo>
                    <a:pt x="77384" y="3894"/>
                    <a:pt x="78357" y="3570"/>
                    <a:pt x="79419" y="3570"/>
                  </a:cubicBez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3510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38" r:id="rId13"/>
    <p:sldLayoutId id="2147483839" r:id="rId14"/>
    <p:sldLayoutId id="2147483840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cs-CZ" sz="4000" b="1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5BFC7B-E0EA-419A-9BC9-8965FD0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74" y="251618"/>
            <a:ext cx="11520914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E0B431-94DB-4A98-BDD2-7CE72A17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74" y="1825624"/>
            <a:ext cx="11151029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26391CC-375C-4555-A720-43F02916E7CD}"/>
              </a:ext>
            </a:extLst>
          </p:cNvPr>
          <p:cNvSpPr/>
          <p:nvPr/>
        </p:nvSpPr>
        <p:spPr>
          <a:xfrm>
            <a:off x="0" y="145366"/>
            <a:ext cx="103163" cy="1538068"/>
          </a:xfrm>
          <a:prstGeom prst="rect">
            <a:avLst/>
          </a:prstGeom>
          <a:solidFill>
            <a:srgbClr val="0F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0ACEBC4-1151-4B68-988F-6320F71E7E0E}"/>
              </a:ext>
            </a:extLst>
          </p:cNvPr>
          <p:cNvSpPr/>
          <p:nvPr/>
        </p:nvSpPr>
        <p:spPr>
          <a:xfrm>
            <a:off x="11870788" y="5434818"/>
            <a:ext cx="321212" cy="14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8079C1-B0B5-4671-9FE7-4E7575AA9B46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1696241" y="5901787"/>
            <a:ext cx="827198" cy="141070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E405D7-1E3D-487A-9D40-0224F2F9BEFF}"/>
              </a:ext>
            </a:extLst>
          </p:cNvPr>
          <p:cNvSpPr txBox="1"/>
          <p:nvPr/>
        </p:nvSpPr>
        <p:spPr>
          <a:xfrm>
            <a:off x="11364000" y="6554219"/>
            <a:ext cx="82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161AEB07-D672-481A-912B-DAF8E9A7D388}" type="slidenum">
              <a:rPr lang="cs-CZ" sz="2400" smtClean="0">
                <a:solidFill>
                  <a:schemeClr val="bg1"/>
                </a:solidFill>
              </a:rPr>
              <a:pPr algn="r"/>
              <a:t>‹#›</a:t>
            </a:fld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2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cs-CZ" sz="4000" b="1" kern="120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osef.fiser@median.c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92354A-5468-48D2-B71D-6D0EA8E8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Očkování proti chřipce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0A20CE0-8F3A-4520-9FEC-F7AD6BD1F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16" y="2816835"/>
            <a:ext cx="7340367" cy="810204"/>
          </a:xfrm>
        </p:spPr>
        <p:txBody>
          <a:bodyPr/>
          <a:lstStyle/>
          <a:p>
            <a:r>
              <a:rPr lang="cs-CZ" dirty="0"/>
              <a:t>Postoje české veřejnosti k bariérám očkování a očkování v lékárnách</a:t>
            </a:r>
          </a:p>
        </p:txBody>
      </p:sp>
      <p:sp>
        <p:nvSpPr>
          <p:cNvPr id="3" name="AutoShape 4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Česká lékárnická komora varuje před eRecept.cz, za kterým stojí Pilulka.cz  | ČeskéNoviny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5598777"/>
            <a:ext cx="151508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3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79DD7-A6FA-4B50-95A5-18E1352C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3" y="2757711"/>
            <a:ext cx="5238181" cy="1342584"/>
          </a:xfrm>
        </p:spPr>
        <p:txBody>
          <a:bodyPr/>
          <a:lstStyle/>
          <a:p>
            <a:r>
              <a:rPr lang="cs-CZ" dirty="0"/>
              <a:t>očkování v lékárnách</a:t>
            </a:r>
          </a:p>
        </p:txBody>
      </p:sp>
    </p:spTree>
    <p:extLst>
      <p:ext uri="{BB962C8B-B14F-4D97-AF65-F5344CB8AC3E}">
        <p14:creationId xmlns:p14="http://schemas.microsoft.com/office/powerpoint/2010/main" val="147015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rozšíření očkovacích míst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154864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Rozšíření očkovacích míst by podle svých slov uvítalo 44 % respondentů.  Častěji kladně odpověděli muži a očkovaní respondenti. Mezi ostatními kategoriemi nebyly v součtu obou kladných a obou záporných odpovědí nalezeny signifikantní rozdíly.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6384415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A11. Uvítal(a) byste více míst (nikoliv pouze Váš praktický lékař, zdravotní ústav a očkovací centrum), kde by bylo možné se nechat naočkovat proti chřipce? </a:t>
            </a:r>
          </a:p>
        </p:txBody>
      </p:sp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232586"/>
              </p:ext>
            </p:extLst>
          </p:nvPr>
        </p:nvGraphicFramePr>
        <p:xfrm>
          <a:off x="5286012" y="1752830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47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rozšíření očkovacích míst detailně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6384415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A11. Uvítal(a) byste více míst (nikoliv pouze Váš praktický lékař, zdravotní ústav a očkovací centrum), kde by bylo možné se nechat naočkovat proti chřipce? </a:t>
            </a:r>
          </a:p>
        </p:txBody>
      </p:sp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46847"/>
              </p:ext>
            </p:extLst>
          </p:nvPr>
        </p:nvGraphicFramePr>
        <p:xfrm>
          <a:off x="715831" y="1748316"/>
          <a:ext cx="11097207" cy="479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bdélník 30"/>
          <p:cNvSpPr/>
          <p:nvPr/>
        </p:nvSpPr>
        <p:spPr>
          <a:xfrm>
            <a:off x="715832" y="1731984"/>
            <a:ext cx="11268187" cy="274947"/>
          </a:xfrm>
          <a:prstGeom prst="rect">
            <a:avLst/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/>
          <p:nvPr/>
        </p:nvCxnSpPr>
        <p:spPr>
          <a:xfrm>
            <a:off x="811005" y="2467838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11005" y="3186652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811005" y="3903524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016457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Pohlaví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625124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Věk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338963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Vzdělání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4502757"/>
            <a:ext cx="17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Riziková skupina</a:t>
            </a:r>
          </a:p>
        </p:txBody>
      </p:sp>
      <p:sp>
        <p:nvSpPr>
          <p:cNvPr id="39" name="Ovál 38"/>
          <p:cNvSpPr/>
          <p:nvPr/>
        </p:nvSpPr>
        <p:spPr>
          <a:xfrm>
            <a:off x="5136143" y="2006932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722088" y="5584841"/>
            <a:ext cx="11261931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5650032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Očkovaní</a:t>
            </a:r>
          </a:p>
        </p:txBody>
      </p:sp>
      <p:sp>
        <p:nvSpPr>
          <p:cNvPr id="47" name="Ovál 46"/>
          <p:cNvSpPr/>
          <p:nvPr/>
        </p:nvSpPr>
        <p:spPr>
          <a:xfrm>
            <a:off x="8374764" y="3192241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7503183" y="5584841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9627300" y="3675768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/>
          <p:cNvSpPr/>
          <p:nvPr/>
        </p:nvSpPr>
        <p:spPr>
          <a:xfrm>
            <a:off x="8331732" y="2731934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5073846" y="2712206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5376742" y="5590342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10737790" y="487208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9517346" y="5831323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7978043" y="2245396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10999238" y="5833111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28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dostupnost lékárny jako očkovacího místa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154864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Lékárnu jako dostupnější místo vidí častěji muži, respondenti ve věku 26 – 45 let, vzdělanější respondenti a respondenti bez zdravotních indikací žijící s dětmi. Naopak málo zajímavá je tato možnost pro starší respondenty. „Určitě ano“  odpověděla polovina respondentů ve věku 31 – 40 let.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6384415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A12. Je podle Vás lékárna dostupnější než ordinace praktického lékaře (z pohledu umístění, sítě, otevíracích hodin)? </a:t>
            </a:r>
          </a:p>
        </p:txBody>
      </p:sp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415054"/>
              </p:ext>
            </p:extLst>
          </p:nvPr>
        </p:nvGraphicFramePr>
        <p:xfrm>
          <a:off x="5286012" y="1752830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926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dostupnost lékárny jako očkovacího místa detailně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6384415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A12. Je podle Vás lékárna dostupnější než ordinace praktického lékaře (z pohledu umístění, sítě, otevíracích hodin)? </a:t>
            </a:r>
          </a:p>
        </p:txBody>
      </p:sp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297967"/>
              </p:ext>
            </p:extLst>
          </p:nvPr>
        </p:nvGraphicFramePr>
        <p:xfrm>
          <a:off x="715831" y="1748316"/>
          <a:ext cx="11097207" cy="479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bdélník 30"/>
          <p:cNvSpPr/>
          <p:nvPr/>
        </p:nvSpPr>
        <p:spPr>
          <a:xfrm>
            <a:off x="715832" y="1731984"/>
            <a:ext cx="11268187" cy="274947"/>
          </a:xfrm>
          <a:prstGeom prst="rect">
            <a:avLst/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/>
          <p:nvPr/>
        </p:nvCxnSpPr>
        <p:spPr>
          <a:xfrm>
            <a:off x="811005" y="2467838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11005" y="3186652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811005" y="3903524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016457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Pohlaví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625124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Věk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338963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Vzdělání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4502757"/>
            <a:ext cx="17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Riziková skupina</a:t>
            </a:r>
          </a:p>
        </p:txBody>
      </p:sp>
      <p:sp>
        <p:nvSpPr>
          <p:cNvPr id="39" name="Ovál 38"/>
          <p:cNvSpPr/>
          <p:nvPr/>
        </p:nvSpPr>
        <p:spPr>
          <a:xfrm>
            <a:off x="6281285" y="464241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722088" y="5584841"/>
            <a:ext cx="11261931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5650032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Očkovaní</a:t>
            </a:r>
          </a:p>
        </p:txBody>
      </p:sp>
      <p:sp>
        <p:nvSpPr>
          <p:cNvPr id="47" name="Ovál 46"/>
          <p:cNvSpPr/>
          <p:nvPr/>
        </p:nvSpPr>
        <p:spPr>
          <a:xfrm>
            <a:off x="9665765" y="3213757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10397919" y="2970412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/>
          <p:cNvSpPr/>
          <p:nvPr/>
        </p:nvSpPr>
        <p:spPr>
          <a:xfrm>
            <a:off x="10630220" y="3925040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6151780" y="2489354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6292042" y="3681787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11304126" y="2247801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11271851" y="320299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3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vhodnost lékárny jako očkovacího místa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004257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Očkování od proškoleného lékárníka by uvítali také častěji muži,  respondenti do 50 let, obyvatelé největších měst a respondenti, kteří se již nechali naočkovat.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6384415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A13. Uvítal(a) byste, kdyby bylo možné se naočkovat proti chřipce od odborně proškoleného lékárníka </a:t>
            </a:r>
            <a:br>
              <a:rPr lang="cs-CZ" dirty="0"/>
            </a:br>
            <a:r>
              <a:rPr lang="cs-CZ" dirty="0"/>
              <a:t>v lékárně (tedy kdykoliv, například během vyzvedávání léků nebo nákupu v lékárně)? </a:t>
            </a:r>
          </a:p>
        </p:txBody>
      </p:sp>
      <p:graphicFrame>
        <p:nvGraphicFramePr>
          <p:cNvPr id="25" name="Graf 24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310714"/>
              </p:ext>
            </p:extLst>
          </p:nvPr>
        </p:nvGraphicFramePr>
        <p:xfrm>
          <a:off x="5286012" y="1752830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95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vhodnost lékárny jako očkovacího místa detailně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6384415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A13. Uvítal(a) byste, kdyby bylo možné se naočkovat proti chřipce od odborně proškoleného lékárníka </a:t>
            </a:r>
            <a:br>
              <a:rPr lang="cs-CZ" dirty="0"/>
            </a:br>
            <a:r>
              <a:rPr lang="cs-CZ" dirty="0"/>
              <a:t>v lékárně (tedy kdykoliv, například během vyzvedávání léků nebo nákupu v lékárně)? </a:t>
            </a:r>
          </a:p>
        </p:txBody>
      </p:sp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014051"/>
              </p:ext>
            </p:extLst>
          </p:nvPr>
        </p:nvGraphicFramePr>
        <p:xfrm>
          <a:off x="715831" y="1748316"/>
          <a:ext cx="11097207" cy="479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bdélník 30"/>
          <p:cNvSpPr/>
          <p:nvPr/>
        </p:nvSpPr>
        <p:spPr>
          <a:xfrm>
            <a:off x="715832" y="1731984"/>
            <a:ext cx="11268187" cy="274947"/>
          </a:xfrm>
          <a:prstGeom prst="rect">
            <a:avLst/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/>
          <p:nvPr/>
        </p:nvCxnSpPr>
        <p:spPr>
          <a:xfrm>
            <a:off x="811005" y="2467838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11005" y="3186652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811005" y="3903524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016457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Pohlaví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625124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Věk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338963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Vzdělání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4502757"/>
            <a:ext cx="17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Riziková skupina</a:t>
            </a:r>
          </a:p>
        </p:txBody>
      </p:sp>
      <p:sp>
        <p:nvSpPr>
          <p:cNvPr id="39" name="Ovál 38"/>
          <p:cNvSpPr/>
          <p:nvPr/>
        </p:nvSpPr>
        <p:spPr>
          <a:xfrm>
            <a:off x="8625469" y="5834698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722088" y="5584841"/>
            <a:ext cx="11261931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5650032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Očkovaní</a:t>
            </a:r>
          </a:p>
        </p:txBody>
      </p:sp>
      <p:sp>
        <p:nvSpPr>
          <p:cNvPr id="47" name="Ovál 46"/>
          <p:cNvSpPr/>
          <p:nvPr/>
        </p:nvSpPr>
        <p:spPr>
          <a:xfrm>
            <a:off x="8751335" y="3213757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9505005" y="2970412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/>
          <p:cNvSpPr/>
          <p:nvPr/>
        </p:nvSpPr>
        <p:spPr>
          <a:xfrm>
            <a:off x="10970091" y="5826197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8477050" y="2259684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5521712" y="5596942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5419693" y="2006931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80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očkující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628200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Více než tři čtvrtiny dotázaných se domnívají, že by měl očkování provádět lékař, především lidé do 35 let, vzdělanější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a obyvatelé měst nad 5 000 obyvatel. Dvě třetiny dotázaných by souhlasily se zdravotní sestrou, častěji vysokoškoláci. Více než třetina by souhlasila s lékárníkem, častěji muži, mladší respondenti (do 30 let) a vzdělanější. Téměř všechny možnosti označili častěji očkovaní. Odpírači očkování často v odpovědi „od někoho jiného“ uváděli svůj záporný postoj, a proto byla vygenerována speciální proměnná.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A14. Od koho byste si nechal(a) aplikovat očkování? </a:t>
            </a:r>
          </a:p>
        </p:txBody>
      </p:sp>
      <p:graphicFrame>
        <p:nvGraphicFramePr>
          <p:cNvPr id="9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927212"/>
              </p:ext>
            </p:extLst>
          </p:nvPr>
        </p:nvGraphicFramePr>
        <p:xfrm>
          <a:off x="4908087" y="1739527"/>
          <a:ext cx="7244913" cy="443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81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968D0B3-B2D2-4910-AFA2-07A8B19ACA19}"/>
              </a:ext>
            </a:extLst>
          </p:cNvPr>
          <p:cNvSpPr/>
          <p:nvPr/>
        </p:nvSpPr>
        <p:spPr>
          <a:xfrm>
            <a:off x="9206944" y="4359257"/>
            <a:ext cx="2301649" cy="646331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Josef Fišer</a:t>
            </a:r>
          </a:p>
          <a:p>
            <a:pPr lvl="0"/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602 458 054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cs-CZ" sz="1200" dirty="0">
                <a:solidFill>
                  <a:schemeClr val="bg1"/>
                </a:solidFill>
                <a:hlinkClick r:id="rId2"/>
              </a:rPr>
              <a:t>josef.fiser@median.cz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6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panel </a:t>
            </a:r>
            <a:r>
              <a:rPr lang="cs-CZ" dirty="0" err="1"/>
              <a:t>adMeter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7D76BB-A5B8-4959-9F38-05CE61456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692929"/>
            <a:ext cx="11419057" cy="4325239"/>
          </a:xfrm>
        </p:spPr>
        <p:txBody>
          <a:bodyPr/>
          <a:lstStyle/>
          <a:p>
            <a:r>
              <a:rPr lang="cs-CZ" sz="1800" b="1" dirty="0">
                <a:solidFill>
                  <a:schemeClr val="bg2">
                    <a:lumMod val="50000"/>
                  </a:schemeClr>
                </a:solidFill>
              </a:rPr>
              <a:t>reprezentativní panel na obecnou populaci ČR 15-79 let </a:t>
            </a:r>
            <a:r>
              <a:rPr lang="cs-CZ" sz="1800" dirty="0">
                <a:solidFill>
                  <a:schemeClr val="bg2">
                    <a:lumMod val="50000"/>
                  </a:schemeClr>
                </a:solidFill>
              </a:rPr>
              <a:t>podle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SOCDEM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(pohlaví, věk, vzdělání, kraj, velikost místa bydliště)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mediálních segmentů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dělení podle frekvence sledování TV, poslouchaní rádia, užívání internetu na PC/smartphone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typu uživatele internetu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(internet na smartphone/ jen na PC/ neuživatel internetu)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bg2">
                    <a:lumMod val="50000"/>
                  </a:schemeClr>
                </a:solidFill>
              </a:rPr>
              <a:t>socio-ekonomické klasifikace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(korelace s profesním postavením hlavy domácnosti, vzděláním, vybavenosti domácnosti, příjmem)</a:t>
            </a:r>
          </a:p>
          <a:p>
            <a:r>
              <a:rPr lang="cs-CZ" sz="1800" dirty="0">
                <a:solidFill>
                  <a:schemeClr val="bg2">
                    <a:lumMod val="50000"/>
                  </a:schemeClr>
                </a:solidFill>
              </a:rPr>
              <a:t>zdroje kvót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socio-demografické: Český statistický úřad – aktualizováno 1 x ročně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mediální: MML-TGI – aktualizováno kvartálně </a:t>
            </a:r>
          </a:p>
          <a:p>
            <a:r>
              <a:rPr lang="cs-CZ" sz="1800" dirty="0">
                <a:solidFill>
                  <a:schemeClr val="bg2">
                    <a:lumMod val="50000"/>
                  </a:schemeClr>
                </a:solidFill>
              </a:rPr>
              <a:t>metody </a:t>
            </a:r>
            <a:r>
              <a:rPr lang="cs-CZ" sz="1800" dirty="0" err="1">
                <a:solidFill>
                  <a:schemeClr val="bg2">
                    <a:lumMod val="50000"/>
                  </a:schemeClr>
                </a:solidFill>
              </a:rPr>
              <a:t>rekrutace</a:t>
            </a:r>
            <a:endParaRPr lang="cs-CZ" sz="18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F2F (Face-to-face)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chemeClr val="bg2">
                    <a:lumMod val="50000"/>
                  </a:schemeClr>
                </a:solidFill>
              </a:rPr>
              <a:t>předrekrutace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F2F - snowball, online panel, online panel - snowball, webové stránky</a:t>
            </a:r>
          </a:p>
          <a:p>
            <a:r>
              <a:rPr lang="cs-CZ" sz="1800" dirty="0">
                <a:solidFill>
                  <a:schemeClr val="bg2">
                    <a:lumMod val="50000"/>
                  </a:schemeClr>
                </a:solidFill>
              </a:rPr>
              <a:t>data o užívání internetu: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data o mobilním internetu u respondentů, kteří v </a:t>
            </a:r>
            <a:r>
              <a:rPr lang="cs-CZ" sz="1600" dirty="0" err="1">
                <a:solidFill>
                  <a:schemeClr val="bg2">
                    <a:lumMod val="50000"/>
                  </a:schemeClr>
                </a:solidFill>
              </a:rPr>
              <a:t>rekrutačním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dotazníku vyplní, že nevlastní telefon s přístupem na internet, se nevyužívají (jejich chování je poskytnutím telefonu ovlivněno)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smartphone poskytnut  těmto respondentům společností </a:t>
            </a:r>
            <a:r>
              <a:rPr lang="cs-CZ" sz="1600" dirty="0" err="1">
                <a:solidFill>
                  <a:schemeClr val="bg2">
                    <a:lumMod val="50000"/>
                  </a:schemeClr>
                </a:solidFill>
              </a:rPr>
              <a:t>Median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primárně pro měření TV/Rádií </a:t>
            </a:r>
          </a:p>
          <a:p>
            <a:pPr marL="914400" lvl="2"/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70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11C2EE9-1C43-4BA1-9AAD-1A25B994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výzkumu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C4B48A7-D48E-408D-8DBB-5B069A841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39993"/>
              </p:ext>
            </p:extLst>
          </p:nvPr>
        </p:nvGraphicFramePr>
        <p:xfrm>
          <a:off x="349874" y="1934793"/>
          <a:ext cx="11280591" cy="4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Analytická cílová</a:t>
                      </a:r>
                      <a:r>
                        <a:rPr lang="cs-CZ" sz="1400" b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skupina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– 79 let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obecná populace</a:t>
                      </a:r>
                      <a:endParaRPr lang="cs-CZ" sz="140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27207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Termín dotazování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PRE TEST:</a:t>
                      </a:r>
                      <a:r>
                        <a:rPr lang="cs-CZ" sz="140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11.– 22. srpna 2022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59828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Metoda sběru dat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Internetové dotazování (CAWI)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Velikost vzorku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internetové dotazování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1477 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respondentů ve věku 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18 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ž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79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let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Realizátor a zadavatel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Výzkum realizovala společnost MEDIAN s.r.o. (člen SIMAR) exkluzivně pro společnost </a:t>
                      </a:r>
                      <a:r>
                        <a:rPr lang="cs-CZ" sz="14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ČLnK</a:t>
                      </a:r>
                      <a:endParaRPr lang="cs-CZ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endParaRPr lang="cs-CZ" sz="14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poznámka:  v grafech jsou označeny oválkem odpovědi, které jsou</a:t>
                      </a:r>
                      <a:r>
                        <a:rPr lang="cs-CZ" sz="1400" b="0" i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statisticky významně odlišné od jiných kategorií  </a:t>
                      </a:r>
                      <a:endParaRPr lang="cs-CZ" sz="14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ál 4"/>
          <p:cNvSpPr/>
          <p:nvPr/>
        </p:nvSpPr>
        <p:spPr>
          <a:xfrm>
            <a:off x="11135301" y="5642243"/>
            <a:ext cx="308472" cy="17627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4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49775-7FA8-E003-6C3E-C578BE7E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určení rizikových skupin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12311" y="382919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u="sng" dirty="0"/>
              <a:t>S01. Jste těhotná?  </a:t>
            </a:r>
            <a:r>
              <a:rPr lang="cs-CZ" sz="1000" dirty="0"/>
              <a:t>Ano/Ne</a:t>
            </a:r>
            <a:endParaRPr lang="cs-CZ" sz="1000" b="1" u="sng" dirty="0"/>
          </a:p>
          <a:p>
            <a:r>
              <a:rPr lang="cs-CZ" sz="1000" b="1" u="sng" dirty="0"/>
              <a:t>S02. Máte některé z následujících zdravotních problémů? </a:t>
            </a:r>
            <a:r>
              <a:rPr lang="cs-CZ" sz="1000" b="1" dirty="0"/>
              <a:t>(více možností odpovědí)</a:t>
            </a:r>
            <a:endParaRPr lang="cs-CZ" sz="1000" dirty="0"/>
          </a:p>
          <a:p>
            <a:pPr lvl="0"/>
            <a:r>
              <a:rPr lang="cs-CZ" sz="1000" dirty="0"/>
              <a:t>Chronické onemocnění srdce a cév</a:t>
            </a:r>
          </a:p>
          <a:p>
            <a:pPr lvl="0"/>
            <a:r>
              <a:rPr lang="cs-CZ" sz="1000" dirty="0"/>
              <a:t>Chronické onemocnění dýchacích cest, plic, astma</a:t>
            </a:r>
          </a:p>
          <a:p>
            <a:pPr lvl="0"/>
            <a:r>
              <a:rPr lang="cs-CZ" sz="1000" dirty="0"/>
              <a:t>Chronické onemocnění ledvin nebo jater</a:t>
            </a:r>
          </a:p>
          <a:p>
            <a:pPr lvl="0"/>
            <a:r>
              <a:rPr lang="cs-CZ" sz="1000" dirty="0"/>
              <a:t>Diabetes </a:t>
            </a:r>
            <a:r>
              <a:rPr lang="cs-CZ" sz="1000" dirty="0" err="1"/>
              <a:t>mellitus</a:t>
            </a:r>
            <a:endParaRPr lang="cs-CZ" sz="1000" dirty="0"/>
          </a:p>
          <a:p>
            <a:pPr lvl="0"/>
            <a:r>
              <a:rPr lang="cs-CZ" sz="1000" dirty="0"/>
              <a:t>Porucha imunitního systému (včetně HIV/AIDS) </a:t>
            </a:r>
          </a:p>
          <a:p>
            <a:r>
              <a:rPr lang="cs-CZ" sz="1000" b="1" u="sng" dirty="0"/>
              <a:t>S03. Žijete v domácnosti s osobou, která má některé z následujících zdravotních problémů? </a:t>
            </a:r>
            <a:r>
              <a:rPr lang="cs-CZ" sz="1000" b="1" dirty="0"/>
              <a:t>(více možností odpovědí)</a:t>
            </a:r>
            <a:endParaRPr lang="cs-CZ" sz="1000" dirty="0"/>
          </a:p>
          <a:p>
            <a:pPr lvl="0"/>
            <a:r>
              <a:rPr lang="cs-CZ" sz="1000" dirty="0"/>
              <a:t>Chronické onemocnění srdce a cév</a:t>
            </a:r>
          </a:p>
          <a:p>
            <a:pPr lvl="0"/>
            <a:r>
              <a:rPr lang="cs-CZ" sz="1000" dirty="0"/>
              <a:t>Chronické onemocnění dýchacích cest, plic, astma</a:t>
            </a:r>
          </a:p>
          <a:p>
            <a:pPr lvl="0"/>
            <a:r>
              <a:rPr lang="cs-CZ" sz="1000" dirty="0"/>
              <a:t>Chronické onemocnění ledvin nebo jater</a:t>
            </a:r>
          </a:p>
          <a:p>
            <a:pPr lvl="0"/>
            <a:r>
              <a:rPr lang="cs-CZ" sz="1000" dirty="0"/>
              <a:t>Diabetes </a:t>
            </a:r>
            <a:r>
              <a:rPr lang="cs-CZ" sz="1000" dirty="0" err="1"/>
              <a:t>mellitus</a:t>
            </a:r>
            <a:endParaRPr lang="cs-CZ" sz="1000" dirty="0"/>
          </a:p>
          <a:p>
            <a:pPr lvl="0"/>
            <a:r>
              <a:rPr lang="cs-CZ" sz="1000" dirty="0"/>
              <a:t>Porucha imunitního systému (včetně HIV/AIDS)</a:t>
            </a:r>
          </a:p>
          <a:p>
            <a:r>
              <a:rPr lang="cs-CZ" sz="1000" b="1" dirty="0"/>
              <a:t> </a:t>
            </a:r>
            <a:r>
              <a:rPr lang="cs-CZ" sz="1000" b="1" u="sng" dirty="0"/>
              <a:t>S04. Žijete v domácnosti s těhotnou?  </a:t>
            </a:r>
            <a:r>
              <a:rPr lang="cs-CZ" sz="1000" dirty="0"/>
              <a:t>Ano/Ne</a:t>
            </a:r>
          </a:p>
          <a:p>
            <a:r>
              <a:rPr lang="cs-CZ" sz="1000" b="1" u="sng" dirty="0"/>
              <a:t>S05. Žijete v domácnosti s dětmi? </a:t>
            </a:r>
            <a:r>
              <a:rPr lang="cs-CZ" sz="1000" dirty="0"/>
              <a:t>Ano/Ne</a:t>
            </a:r>
          </a:p>
          <a:p>
            <a:r>
              <a:rPr lang="cs-CZ" sz="1000" b="1" u="sng" dirty="0"/>
              <a:t>S06. Jste zdravotnický pracovník, nebo pracujete ve zdravotnickém zařízení? </a:t>
            </a:r>
            <a:r>
              <a:rPr lang="cs-CZ" sz="1000" dirty="0"/>
              <a:t>Ano/Ne</a:t>
            </a:r>
          </a:p>
          <a:p>
            <a:pPr lvl="0"/>
            <a:endParaRPr lang="cs-CZ" sz="1000" dirty="0"/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31075" y="1838855"/>
            <a:ext cx="5527480" cy="4583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6F6F6F"/>
                </a:solidFill>
              </a:rPr>
              <a:t>Respondenti byli rozděleni do rizikových skupin podle doplňkových otázek.</a:t>
            </a:r>
          </a:p>
          <a:p>
            <a:r>
              <a:rPr lang="cs-CZ" sz="2000" dirty="0">
                <a:solidFill>
                  <a:srgbClr val="6F6F6F"/>
                </a:solidFill>
              </a:rPr>
              <a:t>V 1. skupině „respondent osobně“ jsou ti, kteří mají sledované zdravotní problémy a/nebo pracují ve zdravotnictví a/nebo jde o těhotnou ženu (bez ohledu na věk a děti v domácnosti).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Ve 2. skupině je v rizikové skupině sám respondent </a:t>
            </a:r>
            <a:br>
              <a:rPr lang="cs-CZ" sz="2000" dirty="0">
                <a:solidFill>
                  <a:srgbClr val="6F6F6F"/>
                </a:solidFill>
              </a:rPr>
            </a:br>
            <a:r>
              <a:rPr lang="cs-CZ" sz="2000" dirty="0">
                <a:solidFill>
                  <a:srgbClr val="6F6F6F"/>
                </a:solidFill>
              </a:rPr>
              <a:t>i žije s takovou osobou v domácnosti.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Ve 3. skupině sám respondent tyto podmínky nesplňuje, ale žije s takovou osobou v domácnosti.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Ve 4. skupině nikdo nesplňuje podmínky, ale respondent žije s dětmi.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 5. skupině nikdo nesplňuje podmínky, ale respondentovi je 65 a více let.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66398"/>
              </p:ext>
            </p:extLst>
          </p:nvPr>
        </p:nvGraphicFramePr>
        <p:xfrm>
          <a:off x="5552795" y="727522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délník 12"/>
          <p:cNvSpPr/>
          <p:nvPr/>
        </p:nvSpPr>
        <p:spPr>
          <a:xfrm>
            <a:off x="9628983" y="1261871"/>
            <a:ext cx="2212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1. </a:t>
            </a:r>
            <a:r>
              <a:rPr lang="pt-BR" sz="1400" dirty="0"/>
              <a:t>Ano, respondent osobně (vyjma seniorství)</a:t>
            </a:r>
            <a:endParaRPr lang="cs-CZ" sz="1400" dirty="0"/>
          </a:p>
        </p:txBody>
      </p:sp>
      <p:sp>
        <p:nvSpPr>
          <p:cNvPr id="14" name="Obdélník 13"/>
          <p:cNvSpPr/>
          <p:nvPr/>
        </p:nvSpPr>
        <p:spPr>
          <a:xfrm>
            <a:off x="10080950" y="2138209"/>
            <a:ext cx="1891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2. </a:t>
            </a:r>
            <a:r>
              <a:rPr lang="pl-PL" sz="1400" dirty="0"/>
              <a:t>Respondent i někdo z domácnosti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9805228" y="2988985"/>
            <a:ext cx="2143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3. Respondent ne, ale někdo z domácnosti ano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440031" y="3182186"/>
            <a:ext cx="2374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4. </a:t>
            </a:r>
            <a:r>
              <a:rPr lang="pl-PL" sz="1400" dirty="0"/>
              <a:t>Respondent ani nikdo </a:t>
            </a:r>
            <a:br>
              <a:rPr lang="pl-PL" sz="1400" dirty="0"/>
            </a:br>
            <a:r>
              <a:rPr lang="pl-PL" sz="1400" dirty="0"/>
              <a:t>z domácnosti</a:t>
            </a:r>
            <a:r>
              <a:rPr lang="pl-PL" sz="1000" dirty="0"/>
              <a:t>, </a:t>
            </a:r>
            <a:r>
              <a:rPr lang="pl-PL" sz="1400" dirty="0"/>
              <a:t>ale žije s dětmi</a:t>
            </a:r>
            <a:r>
              <a:rPr lang="cs-CZ" sz="1400" dirty="0"/>
              <a:t>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866547" y="2346029"/>
            <a:ext cx="22232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5. </a:t>
            </a:r>
            <a:r>
              <a:rPr lang="pl-PL" sz="1400" dirty="0"/>
              <a:t>Respondent ani nikdo z domácnosti</a:t>
            </a:r>
            <a:r>
              <a:rPr lang="pl-PL" sz="1000" dirty="0"/>
              <a:t>, </a:t>
            </a:r>
            <a:r>
              <a:rPr lang="pl-PL" sz="1400" dirty="0"/>
              <a:t>ale je mu více než 64 let</a:t>
            </a:r>
            <a:r>
              <a:rPr lang="cs-CZ" sz="1400" dirty="0"/>
              <a:t>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128761" y="1421349"/>
            <a:ext cx="1581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6. Ne, v rizikové skupině není</a:t>
            </a: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9805228" y="1728788"/>
            <a:ext cx="562735" cy="1100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9982200" y="2571750"/>
            <a:ext cx="214313" cy="179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9476632" y="3235161"/>
            <a:ext cx="457943" cy="2086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8539163" y="3373684"/>
            <a:ext cx="274938" cy="2796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7627066" y="2661429"/>
            <a:ext cx="455486" cy="1595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779466" y="1903404"/>
            <a:ext cx="455486" cy="105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10182226" y="2592862"/>
            <a:ext cx="1142999" cy="15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9934575" y="3443796"/>
            <a:ext cx="1700213" cy="15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6505575" y="3653346"/>
            <a:ext cx="20335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6191250" y="2821015"/>
            <a:ext cx="1435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5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79DD7-A6FA-4B50-95A5-18E1352C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3" y="2757711"/>
            <a:ext cx="5238181" cy="1342584"/>
          </a:xfrm>
        </p:spPr>
        <p:txBody>
          <a:bodyPr/>
          <a:lstStyle/>
          <a:p>
            <a:r>
              <a:rPr lang="cs-CZ" dirty="0"/>
              <a:t>bariéry očkování</a:t>
            </a:r>
          </a:p>
        </p:txBody>
      </p:sp>
    </p:spTree>
    <p:extLst>
      <p:ext uri="{BB962C8B-B14F-4D97-AF65-F5344CB8AC3E}">
        <p14:creationId xmlns:p14="http://schemas.microsoft.com/office/powerpoint/2010/main" val="118672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bariéry očkování vidí třetina populace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273198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Častěji vidí bariéry ženy a lidé z rizikových skupin 1-3 (respondent osobně a/nebo někdo z domácnosti). Mnohem častěji vidí bariéry i ti, kteří se nechali očkovat (42 %) oproti neočkovaným (26 %) – jedná se tedy z velké části o reálné překážky, se kterými se očkovaní setkali. A nezapomínejme, že část (i když velmi malá) neočkovaných vakcinaci nerealizovala právě kvůli zmiňovaným bariérám.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A08. Myslíte si, že v ČR existují bariéry, které brání lidem v očkování proti chřipce?</a:t>
            </a:r>
          </a:p>
        </p:txBody>
      </p:sp>
      <p:graphicFrame>
        <p:nvGraphicFramePr>
          <p:cNvPr id="40" name="Graf 39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939175"/>
              </p:ext>
            </p:extLst>
          </p:nvPr>
        </p:nvGraphicFramePr>
        <p:xfrm>
          <a:off x="5286012" y="1752830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21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existující bariéry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649716" cy="370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6F6F6F"/>
                </a:solidFill>
              </a:rPr>
              <a:t>Největší bariéru vidí dotázaní v nedostatečné informovanosti o očkování a jeho dostupnosti, celkem tento aspekt uvedlo na 1. -3. místě 58 % dotázaných, častěji ženy. Omezenou úhradu od pojišťovny jmenují častěji mladší ročníky a neočkovaní. Nutnost objednání a návštěvy lékaře jmenovaly dvě pětiny dotázaných a mezi jednotlivými skupinami nebyly nalezeny významné rozdíly. Krátká ordinační doba praktických lékařů nejvíce trápí respondenty se věku 18 - 30 let.</a:t>
            </a:r>
            <a:endParaRPr lang="cs-CZ" sz="1600" dirty="0">
              <a:solidFill>
                <a:srgbClr val="6F6F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455, pouze respondenti, kteří si myslí, že existují bariéry,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A09A. Jaké bariéry bránící lidem v očkování podle Vás existují? Která bariéra je podle Vás největší? Jaké další?</a:t>
            </a:r>
          </a:p>
        </p:txBody>
      </p:sp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51274" y="5650571"/>
            <a:ext cx="4887700" cy="608094"/>
          </a:xfrm>
          <a:prstGeom prst="rect">
            <a:avLst/>
          </a:prstGeom>
        </p:spPr>
        <p:txBody>
          <a:bodyPr vert="horz" wrap="square" lIns="0" tIns="72000" rIns="0" bIns="7200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Tx/>
              <a:buNone/>
              <a:defRPr lang="cs-CZ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6F6F6F"/>
                </a:solidFill>
              </a:rPr>
              <a:t>Jako jiná bariéra byla často uváděna nedůvěra v účinnosti a vedlejší účinky, ale ojediněle i nedostatek vakcín.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702232"/>
              </p:ext>
            </p:extLst>
          </p:nvPr>
        </p:nvGraphicFramePr>
        <p:xfrm>
          <a:off x="4889677" y="1866655"/>
          <a:ext cx="6998667" cy="472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243261" y="2036010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179005" y="2644814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9554749" y="3253618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9487416" y="3862422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896539" y="4471226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590331" y="5080030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974809" y="5688831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9772694" y="1400183"/>
            <a:ext cx="1359988" cy="50552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cs-CZ" sz="1600" dirty="0"/>
              <a:t>Celkem </a:t>
            </a:r>
          </a:p>
          <a:p>
            <a:pPr algn="ctr">
              <a:lnSpc>
                <a:spcPts val="1600"/>
              </a:lnSpc>
            </a:pPr>
            <a:r>
              <a:rPr lang="cs-CZ" sz="1600" dirty="0"/>
              <a:t>na 1. -3. místě</a:t>
            </a:r>
          </a:p>
        </p:txBody>
      </p:sp>
    </p:spTree>
    <p:extLst>
      <p:ext uri="{BB962C8B-B14F-4D97-AF65-F5344CB8AC3E}">
        <p14:creationId xmlns:p14="http://schemas.microsoft.com/office/powerpoint/2010/main" val="375289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hypotetické bariéry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4" y="1838856"/>
            <a:ext cx="4757293" cy="370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6F6F6F"/>
                </a:solidFill>
              </a:rPr>
              <a:t>Také u respondentů, kteří se původně nedomnívali, že bariéry existují, nebo nevěděli, je velmi často jmenována nedostatečná informovanost. O několik desetin procentního bodu ji však předstihuje omezená úhrada. </a:t>
            </a:r>
            <a:r>
              <a:rPr lang="cs-CZ" sz="1600" dirty="0">
                <a:solidFill>
                  <a:srgbClr val="6F6F6F"/>
                </a:solidFill>
              </a:rPr>
              <a:t>V tomto případě ji signifikantně častěji uvádějí respondenti ze </a:t>
            </a:r>
            <a:r>
              <a:rPr lang="cs-CZ" sz="1600" dirty="0" err="1">
                <a:solidFill>
                  <a:srgbClr val="6F6F6F"/>
                </a:solidFill>
              </a:rPr>
              <a:t>sk</a:t>
            </a:r>
            <a:r>
              <a:rPr lang="cs-CZ" sz="1600" dirty="0">
                <a:solidFill>
                  <a:srgbClr val="6F6F6F"/>
                </a:solidFill>
              </a:rPr>
              <a:t>. 3 – sami indikaci </a:t>
            </a:r>
            <a:br>
              <a:rPr lang="cs-CZ" sz="1600" dirty="0">
                <a:solidFill>
                  <a:srgbClr val="6F6F6F"/>
                </a:solidFill>
              </a:rPr>
            </a:br>
            <a:r>
              <a:rPr lang="cs-CZ" sz="1600" dirty="0">
                <a:solidFill>
                  <a:srgbClr val="6F6F6F"/>
                </a:solidFill>
              </a:rPr>
              <a:t>nemají, ale žijí s někým takovým v domácnosti. </a:t>
            </a:r>
            <a:r>
              <a:rPr lang="cs-CZ" dirty="0">
                <a:solidFill>
                  <a:srgbClr val="6F6F6F"/>
                </a:solidFill>
              </a:rPr>
              <a:t>Nedostatečnou informovanost uvádějí častěji očkovaní. Krátká ordinační doba praktických lékařů je i v tomto případě nejčastěji uváděna nejmladšími respondenty.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1022, pouze respondenti, kteří si nemyslí, že existují bariéry nebo neví,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A09B. Myslíte si, že některé z následujících bariér mohou lidem bránit v očkování? Která bariéra je podle Vás největší? Jaké další? </a:t>
            </a:r>
          </a:p>
        </p:txBody>
      </p:sp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51274" y="5822699"/>
            <a:ext cx="4887700" cy="608094"/>
          </a:xfrm>
          <a:prstGeom prst="rect">
            <a:avLst/>
          </a:prstGeom>
        </p:spPr>
        <p:txBody>
          <a:bodyPr vert="horz" wrap="square" lIns="0" tIns="72000" rIns="0" bIns="7200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Tx/>
              <a:buNone/>
              <a:defRPr lang="cs-CZ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6F6F6F"/>
                </a:solidFill>
              </a:rPr>
              <a:t>Jako jiná bariéra byly často uváděny antivaxerské a dezinformační kampaně.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986364"/>
              </p:ext>
            </p:extLst>
          </p:nvPr>
        </p:nvGraphicFramePr>
        <p:xfrm>
          <a:off x="4889677" y="1866655"/>
          <a:ext cx="6998667" cy="472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9425653" y="2036010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9361397" y="2563865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963059" y="3091720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895726" y="3619575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444703" y="4147430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138495" y="4675285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720017" y="5203140"/>
            <a:ext cx="400831" cy="24622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901296" y="1400183"/>
            <a:ext cx="1359988" cy="50552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cs-CZ" sz="1600" dirty="0"/>
              <a:t>Celkem </a:t>
            </a:r>
          </a:p>
          <a:p>
            <a:pPr algn="ctr">
              <a:lnSpc>
                <a:spcPts val="1600"/>
              </a:lnSpc>
            </a:pPr>
            <a:r>
              <a:rPr lang="cs-CZ" sz="1600" dirty="0"/>
              <a:t>na 1. -3. místě</a:t>
            </a:r>
          </a:p>
        </p:txBody>
      </p:sp>
    </p:spTree>
    <p:extLst>
      <p:ext uri="{BB962C8B-B14F-4D97-AF65-F5344CB8AC3E}">
        <p14:creationId xmlns:p14="http://schemas.microsoft.com/office/powerpoint/2010/main" val="203451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nízké </a:t>
            </a:r>
            <a:r>
              <a:rPr lang="cs-CZ" dirty="0" err="1"/>
              <a:t>proočkovanosti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036387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Více než polovina dotázaných se domnívá, že důvodem pro malou </a:t>
            </a:r>
            <a:r>
              <a:rPr lang="cs-CZ" dirty="0" err="1">
                <a:solidFill>
                  <a:srgbClr val="6F6F6F"/>
                </a:solidFill>
              </a:rPr>
              <a:t>proočkovanost</a:t>
            </a:r>
            <a:r>
              <a:rPr lang="cs-CZ" dirty="0">
                <a:solidFill>
                  <a:srgbClr val="6F6F6F"/>
                </a:solidFill>
              </a:rPr>
              <a:t> je nedůvěra v očkování, častěji takto odpovídají lidé z rizikových skupin, především ze </a:t>
            </a:r>
            <a:r>
              <a:rPr lang="cs-CZ" dirty="0" err="1">
                <a:solidFill>
                  <a:srgbClr val="6F6F6F"/>
                </a:solidFill>
              </a:rPr>
              <a:t>sk</a:t>
            </a:r>
            <a:r>
              <a:rPr lang="cs-CZ" dirty="0">
                <a:solidFill>
                  <a:srgbClr val="6F6F6F"/>
                </a:solidFill>
              </a:rPr>
              <a:t>. 3 a 4. Podceňování chřipky uvádějí častěji muži a vzdělanější respondenti, obyvatelé největších měst, respondenti, kteří jsou osobně v </a:t>
            </a:r>
            <a:r>
              <a:rPr lang="cs-CZ" dirty="0" err="1">
                <a:solidFill>
                  <a:srgbClr val="6F6F6F"/>
                </a:solidFill>
              </a:rPr>
              <a:t>riz</a:t>
            </a:r>
            <a:r>
              <a:rPr lang="cs-CZ" dirty="0">
                <a:solidFill>
                  <a:srgbClr val="6F6F6F"/>
                </a:solidFill>
              </a:rPr>
              <a:t>. skupině (1. a 2.), a očkovaní. Nedůvěru v instituce uvádějí nejčastěji lidé ve věku 31 - 35 let.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A10. V ČR je </a:t>
            </a:r>
            <a:r>
              <a:rPr lang="cs-CZ" dirty="0" err="1"/>
              <a:t>proočkovanost</a:t>
            </a:r>
            <a:r>
              <a:rPr lang="cs-CZ" dirty="0"/>
              <a:t> proti chřipce u celé populace pouhých 6 %, zatímco doporučená </a:t>
            </a:r>
            <a:r>
              <a:rPr lang="cs-CZ" dirty="0" err="1"/>
              <a:t>proočkovanost</a:t>
            </a:r>
            <a:r>
              <a:rPr lang="cs-CZ" dirty="0"/>
              <a:t> Světové zdravotnické organizace (WHO) je 30 %. Mezi seniory nad 65 let je v ČR </a:t>
            </a:r>
            <a:r>
              <a:rPr lang="cs-CZ" dirty="0" err="1"/>
              <a:t>proočkovanost</a:t>
            </a:r>
            <a:r>
              <a:rPr lang="cs-CZ" dirty="0"/>
              <a:t> 21 % a WHO doporučuje minimálně 75 %. Naopak v zemích na západ a jih od nás této </a:t>
            </a:r>
            <a:r>
              <a:rPr lang="cs-CZ" dirty="0" err="1"/>
              <a:t>proočkovanosti</a:t>
            </a:r>
            <a:r>
              <a:rPr lang="cs-CZ" dirty="0"/>
              <a:t> dosahují nebo se jí alespoň blíží. Proč se podle vás lidé v ČR proti chřipce neočkují? </a:t>
            </a:r>
          </a:p>
        </p:txBody>
      </p:sp>
      <p:graphicFrame>
        <p:nvGraphicFramePr>
          <p:cNvPr id="9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805053"/>
              </p:ext>
            </p:extLst>
          </p:nvPr>
        </p:nvGraphicFramePr>
        <p:xfrm>
          <a:off x="4682169" y="1631947"/>
          <a:ext cx="7244913" cy="443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9002259"/>
      </p:ext>
    </p:extLst>
  </p:cSld>
  <p:clrMapOvr>
    <a:masterClrMapping/>
  </p:clrMapOvr>
</p:sld>
</file>

<file path=ppt/theme/theme1.xml><?xml version="1.0" encoding="utf-8"?>
<a:theme xmlns:a="http://schemas.openxmlformats.org/drawingml/2006/main" name="4_MEDIAN_adMeter 2018">
  <a:themeElements>
    <a:clrScheme name="MEDIAN2018">
      <a:dk1>
        <a:srgbClr val="3F3F3F"/>
      </a:dk1>
      <a:lt1>
        <a:srgbClr val="FFFFFF"/>
      </a:lt1>
      <a:dk2>
        <a:srgbClr val="44546A"/>
      </a:dk2>
      <a:lt2>
        <a:srgbClr val="E7E6E6"/>
      </a:lt2>
      <a:accent1>
        <a:srgbClr val="AF4248"/>
      </a:accent1>
      <a:accent2>
        <a:srgbClr val="F2AA5D"/>
      </a:accent2>
      <a:accent3>
        <a:srgbClr val="EFC258"/>
      </a:accent3>
      <a:accent4>
        <a:srgbClr val="1A936F"/>
      </a:accent4>
      <a:accent5>
        <a:srgbClr val="086788"/>
      </a:accent5>
      <a:accent6>
        <a:srgbClr val="5E5D85"/>
      </a:accent6>
      <a:hlink>
        <a:srgbClr val="44546A"/>
      </a:hlink>
      <a:folHlink>
        <a:srgbClr val="6E83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23838"/>
    </a:custClr>
    <a:custClr name="Custom Color 2">
      <a:srgbClr val="AF4248"/>
    </a:custClr>
    <a:custClr name="Custom Color 3">
      <a:srgbClr val="EA6967"/>
    </a:custClr>
    <a:custClr name="Custom Color 4">
      <a:srgbClr val="226C5E"/>
    </a:custClr>
    <a:custClr name="Custom Color 5">
      <a:srgbClr val="1A936F"/>
    </a:custClr>
    <a:custClr name="Custom Color 6">
      <a:srgbClr val="6BBA8B"/>
    </a:custClr>
    <a:custClr name="Custom Color 7">
      <a:srgbClr val="24516E"/>
    </a:custClr>
    <a:custClr name="Custom Color 8">
      <a:srgbClr val="086788"/>
    </a:custClr>
    <a:custClr name="Custom Color 9">
      <a:srgbClr val="4191B2"/>
    </a:custClr>
    <a:custClr name="Custom Color 10">
      <a:srgbClr val="F2AA5D"/>
    </a:custClr>
    <a:custClr name="Custom Color 11">
      <a:srgbClr val="EFC258"/>
    </a:custClr>
    <a:custClr name="Custom Color 12">
      <a:srgbClr val="D5D0C4"/>
    </a:custClr>
    <a:custClr name="Custom Color 13">
      <a:srgbClr val="424166"/>
    </a:custClr>
    <a:custClr name="Custom Color 14">
      <a:srgbClr val="5E5D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DIAN 2018">
  <a:themeElements>
    <a:clrScheme name="MEDIAN2018">
      <a:dk1>
        <a:srgbClr val="3F3F3F"/>
      </a:dk1>
      <a:lt1>
        <a:srgbClr val="FFFFFF"/>
      </a:lt1>
      <a:dk2>
        <a:srgbClr val="6F6F6F"/>
      </a:dk2>
      <a:lt2>
        <a:srgbClr val="0F65A6"/>
      </a:lt2>
      <a:accent1>
        <a:srgbClr val="AF4248"/>
      </a:accent1>
      <a:accent2>
        <a:srgbClr val="F2AA5D"/>
      </a:accent2>
      <a:accent3>
        <a:srgbClr val="EFC258"/>
      </a:accent3>
      <a:accent4>
        <a:srgbClr val="1A936F"/>
      </a:accent4>
      <a:accent5>
        <a:srgbClr val="086788"/>
      </a:accent5>
      <a:accent6>
        <a:srgbClr val="5E5D85"/>
      </a:accent6>
      <a:hlink>
        <a:srgbClr val="44546A"/>
      </a:hlink>
      <a:folHlink>
        <a:srgbClr val="6E83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23838"/>
    </a:custClr>
    <a:custClr name="Custom Color 2">
      <a:srgbClr val="AF4248"/>
    </a:custClr>
    <a:custClr name="Custom Color 3">
      <a:srgbClr val="EA6967"/>
    </a:custClr>
    <a:custClr name="Custom Color 4">
      <a:srgbClr val="226C5E"/>
    </a:custClr>
    <a:custClr name="Custom Color 5">
      <a:srgbClr val="1A936F"/>
    </a:custClr>
    <a:custClr name="Custom Color 6">
      <a:srgbClr val="6BBA8B"/>
    </a:custClr>
    <a:custClr name="Custom Color 7">
      <a:srgbClr val="24516E"/>
    </a:custClr>
    <a:custClr name="Custom Color 8">
      <a:srgbClr val="086788"/>
    </a:custClr>
    <a:custClr name="Custom Color 9">
      <a:srgbClr val="4191B2"/>
    </a:custClr>
    <a:custClr name="Custom Color 10">
      <a:srgbClr val="F2AA5D"/>
    </a:custClr>
    <a:custClr name="Custom Color 11">
      <a:srgbClr val="EFC258"/>
    </a:custClr>
    <a:custClr name="Custom Color 12">
      <a:srgbClr val="D5D0C4"/>
    </a:custClr>
    <a:custClr name="Custom Color 13">
      <a:srgbClr val="424166"/>
    </a:custClr>
    <a:custClr name="Custom Color 14">
      <a:srgbClr val="5E5D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44159</TotalTime>
  <Words>1681</Words>
  <Application>Microsoft Office PowerPoint</Application>
  <PresentationFormat>Širokoúhlá obrazovka</PresentationFormat>
  <Paragraphs>153</Paragraphs>
  <Slides>18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4_MEDIAN_adMeter 2018</vt:lpstr>
      <vt:lpstr>1_MEDIAN 2018</vt:lpstr>
      <vt:lpstr>Očkování proti chřipce</vt:lpstr>
      <vt:lpstr>panel adMeter</vt:lpstr>
      <vt:lpstr>metodika výzkumu</vt:lpstr>
      <vt:lpstr>metodika určení rizikových skupin</vt:lpstr>
      <vt:lpstr>bariéry očkování</vt:lpstr>
      <vt:lpstr>bariéry očkování vidí třetina populace</vt:lpstr>
      <vt:lpstr>existující bariéry</vt:lpstr>
      <vt:lpstr>hypotetické bariéry</vt:lpstr>
      <vt:lpstr>důvody nízké proočkovanosti </vt:lpstr>
      <vt:lpstr>očkování v lékárnách</vt:lpstr>
      <vt:lpstr>rozšíření očkovacích míst</vt:lpstr>
      <vt:lpstr>rozšíření očkovacích míst detailně</vt:lpstr>
      <vt:lpstr>dostupnost lékárny jako očkovacího místa</vt:lpstr>
      <vt:lpstr>dostupnost lékárny jako očkovacího místa detailně</vt:lpstr>
      <vt:lpstr>vhodnost lékárny jako očkovacího místa</vt:lpstr>
      <vt:lpstr>vhodnost lékárny jako očkovacího místa detailně</vt:lpstr>
      <vt:lpstr>očkující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Michalová Lea</dc:creator>
  <cp:lastModifiedBy>Gabriela Stepanyova</cp:lastModifiedBy>
  <cp:revision>2460</cp:revision>
  <cp:lastPrinted>2019-06-27T07:30:32Z</cp:lastPrinted>
  <dcterms:created xsi:type="dcterms:W3CDTF">2018-03-06T15:44:21Z</dcterms:created>
  <dcterms:modified xsi:type="dcterms:W3CDTF">2022-09-14T09:54:20Z</dcterms:modified>
</cp:coreProperties>
</file>