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616" r:id="rId2"/>
    <p:sldId id="261" r:id="rId3"/>
    <p:sldId id="617" r:id="rId4"/>
    <p:sldId id="618" r:id="rId5"/>
    <p:sldId id="513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F8A"/>
    <a:srgbClr val="FFEBE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FD0F851-EC5A-4D38-B0AD-8093EC10F338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202B0CA-FC54-4496-8BCA-5EF66A818D29}" styleName="Tmavý sty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76" autoAdjust="0"/>
    <p:restoredTop sz="94966"/>
  </p:normalViewPr>
  <p:slideViewPr>
    <p:cSldViewPr snapToGrid="0">
      <p:cViewPr varScale="1">
        <p:scale>
          <a:sx n="115" d="100"/>
          <a:sy n="115" d="100"/>
        </p:scale>
        <p:origin x="22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305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66020F-E29F-2641-BCD1-9B84AA80F1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D0F33A-3AFC-7643-88D2-12F229EDA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5B2C9-8C29-4249-99E8-6EBA07387F59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09D76-304E-7742-A2BF-51866DCD9A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D67AB-AF7B-D742-8167-69B2938B9B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86011-2B26-9342-946E-1E3F13E95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76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2D11F-CC8B-4C52-96AF-37A3A693097C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8C393-82CA-48F9-AF7F-884CA9A54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">
    <p:bg>
      <p:bgPr>
        <a:solidFill>
          <a:srgbClr val="013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512DB-0B9D-6C4C-B068-B92CB30A25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00931" y="6023199"/>
            <a:ext cx="2595743" cy="276999"/>
          </a:xfrm>
        </p:spPr>
        <p:txBody>
          <a:bodyPr wrap="square" lIns="0" tIns="0" rIns="0" bIns="0" anchor="b">
            <a:spAutoFit/>
          </a:bodyPr>
          <a:lstStyle>
            <a:lvl1pPr marL="0" indent="0" algn="r">
              <a:buFontTx/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DD /MM / RR</a:t>
            </a:r>
            <a:endParaRPr 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448D8-B859-DA45-BBB1-BFB30B25F2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5326" y="6001942"/>
            <a:ext cx="4262438" cy="319511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86000"/>
              </a:lnSpc>
              <a:spcBef>
                <a:spcPts val="0"/>
              </a:spcBef>
              <a:buFontTx/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Autor 1#, Autor 2#…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321A9DE-6E34-864B-9554-63A086D8C5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6" y="4965108"/>
            <a:ext cx="10801349" cy="951213"/>
          </a:xfrm>
          <a:prstGeom prst="rect">
            <a:avLst/>
          </a:prstGeom>
        </p:spPr>
        <p:txBody>
          <a:bodyPr vert="horz" lIns="0" tIns="0" rIns="0" bIns="72000" rtlCol="0" anchor="b" anchorCtr="0">
            <a:spAutoFit/>
          </a:bodyPr>
          <a:lstStyle>
            <a:lvl1pPr algn="l">
              <a:lnSpc>
                <a:spcPct val="86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8E66DC-541F-A743-B40E-CF553CA3F4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5" y="0"/>
            <a:ext cx="4718552" cy="199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30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566" userDrawn="1">
          <p15:clr>
            <a:srgbClr val="C35E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4" name="Object 1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8800" y="6551452"/>
            <a:ext cx="2743200" cy="153888"/>
          </a:xfrm>
        </p:spPr>
        <p:txBody>
          <a:bodyPr rIns="0" anchor="ctr"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16C0488-217C-405E-84A7-2C6B75A710C1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" name="Content Placeholder 26"/>
          <p:cNvSpPr>
            <a:spLocks noGrp="1"/>
          </p:cNvSpPr>
          <p:nvPr>
            <p:ph sz="quarter" idx="15"/>
          </p:nvPr>
        </p:nvSpPr>
        <p:spPr>
          <a:xfrm>
            <a:off x="480000" y="1304765"/>
            <a:ext cx="11232000" cy="4959965"/>
          </a:xfrm>
        </p:spPr>
        <p:txBody>
          <a:bodyPr lIns="0" tIns="0" rIns="0" bIns="0">
            <a:normAutofit/>
          </a:bodyPr>
          <a:lstStyle>
            <a:lvl1pPr>
              <a:defRPr sz="1700" baseline="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0000" y="260648"/>
            <a:ext cx="11232000" cy="792088"/>
          </a:xfrm>
        </p:spPr>
        <p:txBody>
          <a:bodyPr lIns="0" tIns="0" rIns="0" bIns="0" anchor="b">
            <a:no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80000" y="6489340"/>
            <a:ext cx="11232000" cy="0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sz="quarter" idx="16" hasCustomPrompt="1"/>
          </p:nvPr>
        </p:nvSpPr>
        <p:spPr>
          <a:xfrm>
            <a:off x="480002" y="6525344"/>
            <a:ext cx="8256292" cy="206104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err="1"/>
              <a:t>Zdroj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52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 userDrawn="1"/>
        </p:nvCxnSpPr>
        <p:spPr>
          <a:xfrm>
            <a:off x="624418" y="1412875"/>
            <a:ext cx="1113578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813426"/>
            <a:ext cx="278341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>
            <a:noAutofit/>
          </a:bodyPr>
          <a:lstStyle>
            <a:lvl1pPr>
              <a:defRPr sz="4000" b="1" i="0" cap="small" baseline="0"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916833"/>
            <a:ext cx="10972800" cy="4209331"/>
          </a:xfrm>
        </p:spPr>
        <p:txBody>
          <a:bodyPr/>
          <a:lstStyle>
            <a:lvl1pPr>
              <a:defRPr sz="2700" baseline="0"/>
            </a:lvl1pPr>
            <a:lvl2pPr>
              <a:defRPr sz="2400"/>
            </a:lvl2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7D2A-0E14-441E-AE90-A6C29EAFD0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52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, podnadpis ">
    <p:bg>
      <p:bgPr>
        <a:solidFill>
          <a:srgbClr val="013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512DB-0B9D-6C4C-B068-B92CB30A25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00931" y="6023199"/>
            <a:ext cx="2595743" cy="276999"/>
          </a:xfrm>
        </p:spPr>
        <p:txBody>
          <a:bodyPr wrap="square" lIns="0" tIns="0" rIns="0" bIns="0" anchor="b">
            <a:spAutoFit/>
          </a:bodyPr>
          <a:lstStyle>
            <a:lvl1pPr marL="0" indent="0" algn="r">
              <a:spcBef>
                <a:spcPts val="0"/>
              </a:spcBef>
              <a:buFontTx/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DD /MM / RR</a:t>
            </a:r>
            <a:endParaRPr 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448D8-B859-DA45-BBB1-BFB30B25F2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5326" y="6001942"/>
            <a:ext cx="4262438" cy="319511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86000"/>
              </a:lnSpc>
              <a:spcBef>
                <a:spcPts val="0"/>
              </a:spcBef>
              <a:buFontTx/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Autor 1#, Autor 2#…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62E691C-32FC-7049-9328-14493B6308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5326" y="5282243"/>
            <a:ext cx="10801350" cy="479170"/>
          </a:xfrm>
        </p:spPr>
        <p:txBody>
          <a:bodyPr lIns="0" tIns="0" rIns="0" bIns="0" anchor="b">
            <a:spAutoFit/>
          </a:bodyPr>
          <a:lstStyle>
            <a:lvl1pPr marL="0" indent="0">
              <a:lnSpc>
                <a:spcPct val="86000"/>
              </a:lnSpc>
              <a:spcBef>
                <a:spcPts val="0"/>
              </a:spcBef>
              <a:buFontTx/>
              <a:buNone/>
              <a:defRPr sz="3600" b="1">
                <a:latin typeface="+mj-lt"/>
              </a:defRPr>
            </a:lvl1pPr>
          </a:lstStyle>
          <a:p>
            <a:pPr lvl="0"/>
            <a:r>
              <a:rPr lang="en-US" dirty="0" err="1"/>
              <a:t>Podnadpis</a:t>
            </a:r>
            <a:r>
              <a:rPr lang="en-US" dirty="0"/>
              <a:t> </a:t>
            </a:r>
            <a:r>
              <a:rPr lang="en-US" dirty="0" err="1"/>
              <a:t>Prezentace</a:t>
            </a:r>
            <a:endParaRPr lang="cs-CZ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321A9DE-6E34-864B-9554-63A086D8C5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4331030"/>
            <a:ext cx="10801349" cy="951213"/>
          </a:xfrm>
          <a:prstGeom prst="rect">
            <a:avLst/>
          </a:prstGeom>
        </p:spPr>
        <p:txBody>
          <a:bodyPr vert="horz" lIns="0" tIns="0" rIns="0" bIns="72000" rtlCol="0" anchor="b" anchorCtr="0">
            <a:spAutoFit/>
          </a:bodyPr>
          <a:lstStyle>
            <a:lvl1pPr algn="l">
              <a:lnSpc>
                <a:spcPct val="86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701475-A06E-8A49-A815-BBC855062D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5" y="0"/>
            <a:ext cx="4718552" cy="199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21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25" y="250925"/>
            <a:ext cx="8101013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747326-1927-48C0-BFA7-B0AFE1C889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4B0A68E-7420-624F-8517-8FCD5854A4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7" y="5555187"/>
            <a:ext cx="10801348" cy="682101"/>
          </a:xfrm>
          <a:prstGeom prst="rect">
            <a:avLst/>
          </a:prstGeom>
        </p:spPr>
        <p:txBody>
          <a:bodyPr vert="horz" wrap="square" lIns="0" tIns="0" rIns="0" bIns="72000" rtlCol="0" anchor="b" anchorCtr="0">
            <a:spAutoFit/>
          </a:bodyPr>
          <a:lstStyle>
            <a:lvl1pPr algn="l">
              <a:lnSpc>
                <a:spcPct val="9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1. Název Oddílu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E50201-F6BA-854F-A9CC-F892BC6D9505}"/>
              </a:ext>
            </a:extLst>
          </p:cNvPr>
          <p:cNvCxnSpPr>
            <a:cxnSpLocks/>
          </p:cNvCxnSpPr>
          <p:nvPr userDrawn="1"/>
        </p:nvCxnSpPr>
        <p:spPr>
          <a:xfrm>
            <a:off x="695325" y="6237288"/>
            <a:ext cx="1080135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9596BAA-879B-7A4E-8332-188FBA65E0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876" y="209131"/>
            <a:ext cx="2273371" cy="96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852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lide s podna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25" y="250925"/>
            <a:ext cx="8101013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747326-1927-48C0-BFA7-B0AFE1C889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4B0A68E-7420-624F-8517-8FCD5854A4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8272" y="5022617"/>
            <a:ext cx="10788403" cy="682101"/>
          </a:xfrm>
          <a:prstGeom prst="rect">
            <a:avLst/>
          </a:prstGeom>
        </p:spPr>
        <p:txBody>
          <a:bodyPr vert="horz" wrap="square" lIns="0" tIns="0" rIns="0" bIns="72000" rtlCol="0" anchor="b" anchorCtr="0">
            <a:spAutoFit/>
          </a:bodyPr>
          <a:lstStyle>
            <a:lvl1pPr algn="l">
              <a:lnSpc>
                <a:spcPct val="9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1. Název Oddílu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E50201-F6BA-854F-A9CC-F892BC6D9505}"/>
              </a:ext>
            </a:extLst>
          </p:cNvPr>
          <p:cNvCxnSpPr>
            <a:cxnSpLocks/>
          </p:cNvCxnSpPr>
          <p:nvPr userDrawn="1"/>
        </p:nvCxnSpPr>
        <p:spPr>
          <a:xfrm>
            <a:off x="695325" y="6237288"/>
            <a:ext cx="1080135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A137D-F602-8A45-8ABE-2C12FDC35A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2018" y="5704719"/>
            <a:ext cx="10788402" cy="532569"/>
          </a:xfrm>
        </p:spPr>
        <p:txBody>
          <a:bodyPr wrap="square" lIns="0" tIns="0" rIns="0" bIns="108000" anchor="b">
            <a:spAutoFit/>
          </a:bodyPr>
          <a:lstStyle>
            <a:lvl1pPr marL="0" indent="0">
              <a:lnSpc>
                <a:spcPct val="86000"/>
              </a:lnSpc>
              <a:spcBef>
                <a:spcPts val="0"/>
              </a:spcBef>
              <a:buFontTx/>
              <a:buNone/>
              <a:defRPr sz="3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err="1"/>
              <a:t>Podnadpis</a:t>
            </a:r>
            <a:r>
              <a:rPr lang="en-US" dirty="0"/>
              <a:t> </a:t>
            </a:r>
            <a:r>
              <a:rPr lang="en-US" dirty="0" err="1"/>
              <a:t>oddílu</a:t>
            </a:r>
            <a:endParaRPr lang="cs-CZ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26BA2B-D885-484C-B0DA-FC3CE77075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876" y="209131"/>
            <a:ext cx="2273371" cy="96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29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1 slou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spc="100" baseline="0">
                <a:solidFill>
                  <a:schemeClr val="accent5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cap="all" spc="100" baseline="0">
                <a:solidFill>
                  <a:schemeClr val="accent5"/>
                </a:solidFill>
              </a:defRPr>
            </a:lvl1pPr>
          </a:lstStyle>
          <a:p>
            <a:fld id="{80747326-1927-48C0-BFA7-B0AFE1C889E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3868C98-4BBF-AB46-A422-5FAF2D88D5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1066433"/>
            <a:ext cx="8101013" cy="454227"/>
          </a:xfrm>
        </p:spPr>
        <p:txBody>
          <a:bodyPr/>
          <a:lstStyle/>
          <a:p>
            <a:r>
              <a:rPr lang="en-US" dirty="0" err="1"/>
              <a:t>Nadpis</a:t>
            </a:r>
            <a:r>
              <a:rPr lang="en-US" dirty="0"/>
              <a:t> </a:t>
            </a:r>
            <a:r>
              <a:rPr lang="en-US" dirty="0" err="1"/>
              <a:t>Slidu</a:t>
            </a:r>
            <a:endParaRPr lang="cs-CZ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954EA9B-ECD0-3844-9E17-79A6A48B950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95325" y="1844675"/>
            <a:ext cx="10801350" cy="4392613"/>
          </a:xfrm>
        </p:spPr>
        <p:txBody>
          <a:bodyPr rIns="36000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lang="cs-CZ" b="0" i="0" u="none" strike="noStrike" smtClean="0">
                <a:effectLst/>
              </a:defRPr>
            </a:lvl1pPr>
            <a:lvl2pPr marL="8001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cs-CZ" dirty="0"/>
              <a:t>Obsah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BB7B1A-9546-184A-8488-37082B1430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2016" y="6485128"/>
            <a:ext cx="10801350" cy="152349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Možná</a:t>
            </a:r>
            <a:r>
              <a:rPr lang="en-US" dirty="0"/>
              <a:t> </a:t>
            </a:r>
            <a:r>
              <a:rPr lang="en-US" dirty="0" err="1"/>
              <a:t>Poznámka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1D28CAC-24AD-7E4D-92F6-18A3198278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111" y="520097"/>
            <a:ext cx="2152255" cy="6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3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546" userDrawn="1">
          <p15:clr>
            <a:srgbClr val="5ACBF0"/>
          </p15:clr>
        </p15:guide>
        <p15:guide id="2" pos="3840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2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4B40-CE18-0342-A9FD-AB769A4CE3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Nadpis</a:t>
            </a:r>
            <a:r>
              <a:rPr lang="en-US" dirty="0"/>
              <a:t> </a:t>
            </a:r>
            <a:r>
              <a:rPr lang="en-US" dirty="0" err="1"/>
              <a:t>Slidu</a:t>
            </a:r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1E6F7E-84A2-1346-B9BD-5585FF9C1E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5" y="250925"/>
            <a:ext cx="8101013" cy="15388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0CD94-ECC5-7342-8A22-BE7B7CA11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47326-1927-48C0-BFA7-B0AFE1C889E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930AED-9751-0E46-8A7A-866D20F84C8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95325" y="1844675"/>
            <a:ext cx="5292725" cy="4392613"/>
          </a:xfrm>
        </p:spPr>
        <p:txBody>
          <a:bodyPr rIns="18000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lang="cs-CZ" b="0" i="0" u="none" strike="noStrike" smtClean="0">
                <a:effectLst/>
              </a:defRPr>
            </a:lvl1pPr>
            <a:lvl2pPr marL="8001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cs-CZ" dirty="0"/>
              <a:t>1. Sloupec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B34C6E2-4890-634A-AF2B-C542FC6FB8B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03950" y="1844675"/>
            <a:ext cx="5292725" cy="4392613"/>
          </a:xfrm>
        </p:spPr>
        <p:txBody>
          <a:bodyPr rIns="18000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lang="cs-CZ" b="0" i="0" u="none" strike="noStrike" smtClean="0">
                <a:effectLst/>
              </a:defRPr>
            </a:lvl1pPr>
            <a:lvl2pPr marL="8001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cs-CZ" dirty="0"/>
              <a:t>2. Sloupec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427A139-B025-4749-9464-1002DEF22F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2016" y="6485128"/>
            <a:ext cx="10801350" cy="152349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Možná</a:t>
            </a:r>
            <a:r>
              <a:rPr lang="en-US" dirty="0"/>
              <a:t> </a:t>
            </a:r>
            <a:r>
              <a:rPr lang="en-US" dirty="0" err="1"/>
              <a:t>Poznámka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253EF4-4BF7-CF41-81BE-087B90C7FA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111" y="520097"/>
            <a:ext cx="2152255" cy="6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7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72" userDrawn="1">
          <p15:clr>
            <a:srgbClr val="5ACBF0"/>
          </p15:clr>
        </p15:guide>
        <p15:guide id="2" pos="3908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4B40-CE18-0342-A9FD-AB769A4CE3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Nadpis</a:t>
            </a:r>
            <a:r>
              <a:rPr lang="en-US" dirty="0"/>
              <a:t> </a:t>
            </a:r>
            <a:r>
              <a:rPr lang="en-US" dirty="0" err="1"/>
              <a:t>Slidu</a:t>
            </a:r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1E6F7E-84A2-1346-B9BD-5585FF9C1E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5" y="250925"/>
            <a:ext cx="8101013" cy="15388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0CD94-ECC5-7342-8A22-BE7B7CA11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47326-1927-48C0-BFA7-B0AFE1C889E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930AED-9751-0E46-8A7A-866D20F84C8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95326" y="1844675"/>
            <a:ext cx="3455987" cy="4392613"/>
          </a:xfrm>
        </p:spPr>
        <p:txBody>
          <a:bodyPr rIns="10800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lang="cs-CZ" b="0" i="0" u="none" strike="noStrike" smtClean="0">
                <a:effectLst/>
              </a:defRPr>
            </a:lvl1pPr>
            <a:lvl2pPr marL="8001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cs-CZ" dirty="0"/>
              <a:t>1. Sloupec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B34C6E2-4890-634A-AF2B-C542FC6FB8B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368801" y="1844675"/>
            <a:ext cx="3455987" cy="4392613"/>
          </a:xfrm>
        </p:spPr>
        <p:txBody>
          <a:bodyPr rIns="10800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lang="cs-CZ" b="0" i="0" u="none" strike="noStrike" smtClean="0">
                <a:effectLst/>
              </a:defRPr>
            </a:lvl1pPr>
            <a:lvl2pPr marL="8001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cs-CZ" dirty="0"/>
              <a:t>2. Sloupec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3AFEAF7-96B7-D644-BDFB-DE83DB4F69D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37552" y="1844675"/>
            <a:ext cx="3455814" cy="4392613"/>
          </a:xfrm>
        </p:spPr>
        <p:txBody>
          <a:bodyPr rIns="108000"/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lang="cs-CZ" b="0" i="0" u="none" strike="noStrike" smtClean="0">
                <a:effectLst/>
              </a:defRPr>
            </a:lvl1pPr>
            <a:lvl2pPr marL="8001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cs-CZ" dirty="0"/>
              <a:t>3 Sloupec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7CB85E8B-0407-7B40-9C23-F74A81A147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2016" y="6485128"/>
            <a:ext cx="10801350" cy="152349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FontTx/>
              <a:buNone/>
              <a:defRPr sz="11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Možná</a:t>
            </a:r>
            <a:r>
              <a:rPr lang="en-US" dirty="0"/>
              <a:t> </a:t>
            </a:r>
            <a:r>
              <a:rPr lang="en-US" dirty="0" err="1"/>
              <a:t>Poznámka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17279BE-2E82-324D-B65B-EA5A7E5E2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111" y="520097"/>
            <a:ext cx="2152255" cy="6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615" userDrawn="1">
          <p15:clr>
            <a:srgbClr val="5ACBF0"/>
          </p15:clr>
        </p15:guide>
        <p15:guide id="2" pos="2751" userDrawn="1">
          <p15:clr>
            <a:srgbClr val="5ACBF0"/>
          </p15:clr>
        </p15:guide>
        <p15:guide id="3" pos="5065" userDrawn="1">
          <p15:clr>
            <a:srgbClr val="5ACBF0"/>
          </p15:clr>
        </p15:guide>
        <p15:guide id="4" pos="4929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FCC2A4C-B84B-7445-8392-702380FCC7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47326-1927-48C0-BFA7-B0AFE1C889E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5AD4FF5-FA2B-2B4E-BEE4-A5F02DE94C2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5C26993-69E9-1749-8AEB-352582C212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111" y="520097"/>
            <a:ext cx="2152255" cy="6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1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546" userDrawn="1">
          <p15:clr>
            <a:srgbClr val="5ACBF0"/>
          </p15:clr>
        </p15:guide>
        <p15:guide id="2" pos="3840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25" y="250925"/>
            <a:ext cx="8101013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747326-1927-48C0-BFA7-B0AFE1C889E4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26BA2B-D885-484C-B0DA-FC3CE77075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876" y="209131"/>
            <a:ext cx="2273371" cy="960983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BB47B3-91E9-9241-86F0-90462BDE35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2018" y="1844675"/>
            <a:ext cx="10788402" cy="4392613"/>
          </a:xfr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FontTx/>
              <a:buNone/>
              <a:defRPr sz="3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err="1"/>
              <a:t>Závěr</a:t>
            </a:r>
            <a:r>
              <a:rPr lang="en-US" dirty="0"/>
              <a:t> </a:t>
            </a:r>
            <a:r>
              <a:rPr lang="en-US" dirty="0" err="1"/>
              <a:t>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37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44BB7600-42FD-4D9E-BC8B-B904D0E3556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354721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131" imgH="131" progId="TCLayout.ActiveDocument.1">
                  <p:embed/>
                </p:oleObj>
              </mc:Choice>
              <mc:Fallback>
                <p:oleObj name="think-cell Slide" r:id="rId14" imgW="131" imgH="13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44BB7600-42FD-4D9E-BC8B-B904D0E355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1066433"/>
            <a:ext cx="8101013" cy="454227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/>
          <a:p>
            <a:r>
              <a:rPr lang="en-US" dirty="0" err="1"/>
              <a:t>Název</a:t>
            </a:r>
            <a:r>
              <a:rPr lang="en-US" dirty="0"/>
              <a:t> </a:t>
            </a:r>
            <a:r>
              <a:rPr lang="en-US" dirty="0" err="1"/>
              <a:t>Slidu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1844675"/>
            <a:ext cx="10801350" cy="4392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5" y="250925"/>
            <a:ext cx="8101013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1" cap="all" spc="100" baseline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cs-CZ" dirty="0" err="1"/>
              <a:t>FooteR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" y="250925"/>
            <a:ext cx="695326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ctr">
              <a:defRPr sz="1000" b="1" cap="all" spc="100" baseline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0747326-1927-48C0-BFA7-B0AFE1C889E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ADBE4B-2764-4749-845E-9D6EF8CF1D33}"/>
              </a:ext>
            </a:extLst>
          </p:cNvPr>
          <p:cNvSpPr txBox="1"/>
          <p:nvPr userDrawn="1"/>
        </p:nvSpPr>
        <p:spPr>
          <a:xfrm>
            <a:off x="6966857" y="8273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53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5" r:id="rId3"/>
    <p:sldLayoutId id="2147483688" r:id="rId4"/>
    <p:sldLayoutId id="2147483674" r:id="rId5"/>
    <p:sldLayoutId id="2147483685" r:id="rId6"/>
    <p:sldLayoutId id="2147483689" r:id="rId7"/>
    <p:sldLayoutId id="2147483679" r:id="rId8"/>
    <p:sldLayoutId id="2147483690" r:id="rId9"/>
    <p:sldLayoutId id="2147483705" r:id="rId10"/>
    <p:sldLayoutId id="2147483706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i="0" kern="1200" spc="-40" baseline="0">
          <a:solidFill>
            <a:schemeClr val="accent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20000"/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438" userDrawn="1">
          <p15:clr>
            <a:srgbClr val="C35EA4"/>
          </p15:clr>
        </p15:guide>
        <p15:guide id="10" pos="7242" userDrawn="1">
          <p15:clr>
            <a:srgbClr val="C35EA4"/>
          </p15:clr>
        </p15:guide>
        <p15:guide id="17" orient="horz" pos="164" userDrawn="1">
          <p15:clr>
            <a:srgbClr val="A4A3A4"/>
          </p15:clr>
        </p15:guide>
        <p15:guide id="18" orient="horz" pos="232" userDrawn="1">
          <p15:clr>
            <a:srgbClr val="A4A3A4"/>
          </p15:clr>
        </p15:guide>
        <p15:guide id="19" orient="horz" pos="4156" userDrawn="1">
          <p15:clr>
            <a:srgbClr val="A4A3A4"/>
          </p15:clr>
        </p15:guide>
        <p15:guide id="20" orient="horz" pos="4088" userDrawn="1">
          <p15:clr>
            <a:srgbClr val="A4A3A4"/>
          </p15:clr>
        </p15:guide>
        <p15:guide id="24" orient="horz" pos="3929" userDrawn="1">
          <p15:clr>
            <a:srgbClr val="C35EA4"/>
          </p15:clr>
        </p15:guide>
        <p15:guide id="25" orient="horz" pos="1162" userDrawn="1">
          <p15:clr>
            <a:srgbClr val="C35EA4"/>
          </p15:clr>
        </p15:guide>
        <p15:guide id="29" orient="horz" pos="89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DA66CCA-539B-4156-979F-564EB09032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Tomáš Doležal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C9387FB2-1D46-4FCF-99B7-8070C894C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136207"/>
            <a:ext cx="10801349" cy="1240780"/>
          </a:xfrm>
        </p:spPr>
        <p:txBody>
          <a:bodyPr/>
          <a:lstStyle/>
          <a:p>
            <a:r>
              <a:rPr lang="cs-CZ" sz="4400" dirty="0"/>
              <a:t>Ekonomické dopady nízké proočkovanosti proti chřipce v ČR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1F268F-9F12-4F42-AFC3-745A9561EC1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250825"/>
            <a:ext cx="695325" cy="153988"/>
          </a:xfrm>
        </p:spPr>
        <p:txBody>
          <a:bodyPr/>
          <a:lstStyle/>
          <a:p>
            <a:fld id="{80747326-1927-48C0-BFA7-B0AFE1C889E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536AB0-9351-9284-35C4-258A12B95D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89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161067"/>
            <a:ext cx="8229600" cy="850106"/>
          </a:xfrm>
        </p:spPr>
        <p:txBody>
          <a:bodyPr/>
          <a:lstStyle/>
          <a:p>
            <a:r>
              <a:rPr lang="cs-CZ" sz="3600" dirty="0" err="1"/>
              <a:t>Proočkovanost</a:t>
            </a:r>
            <a:r>
              <a:rPr lang="cs-CZ" sz="3600" dirty="0"/>
              <a:t> u seniorů/rizikových osob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1" y="1376909"/>
            <a:ext cx="4464496" cy="23762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308485"/>
              </p:ext>
            </p:extLst>
          </p:nvPr>
        </p:nvGraphicFramePr>
        <p:xfrm>
          <a:off x="5283352" y="3638897"/>
          <a:ext cx="6320384" cy="1387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9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Věkové skupiny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Populace</a:t>
                      </a:r>
                      <a:endParaRPr lang="cs-CZ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Podíl osob s rizikovým faktorem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Populace v riziku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5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3-19 let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1 751 057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3,7%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64 205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5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20-49 let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4 479 853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20,0%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895 971</a:t>
                      </a:r>
                      <a:endParaRPr lang="cs-CZ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5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50-64 let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2 059 859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58,0%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1 194 718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8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65+ let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1 932 412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100,0%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1 932 412</a:t>
                      </a:r>
                      <a:endParaRPr lang="cs-CZ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5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Celkem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10 223 181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4 087 306</a:t>
                      </a:r>
                      <a:endParaRPr lang="cs-CZ" sz="1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415690"/>
              </p:ext>
            </p:extLst>
          </p:nvPr>
        </p:nvGraphicFramePr>
        <p:xfrm>
          <a:off x="5283352" y="5081238"/>
          <a:ext cx="6320384" cy="1642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2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3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Věkové skupiny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Populace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Populace v riziku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Očkovaná populace v riziku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3-19 let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0,8%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498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20-49 let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3,6%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32 031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50-64 let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7,5%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89 903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65+ let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28,0%</a:t>
                      </a:r>
                      <a:endParaRPr lang="cs-CZ" sz="1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541 269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3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Celkem</a:t>
                      </a:r>
                      <a:endParaRPr lang="cs-CZ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(váženo velikostí populace)</a:t>
                      </a:r>
                      <a:endParaRPr lang="cs-CZ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8,5%</a:t>
                      </a:r>
                      <a:endParaRPr lang="cs-CZ" sz="1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16,2%</a:t>
                      </a:r>
                      <a:endParaRPr lang="cs-CZ" sz="1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663 700</a:t>
                      </a:r>
                      <a:endParaRPr lang="cs-CZ" sz="1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Šipka vlevo 6"/>
          <p:cNvSpPr/>
          <p:nvPr/>
        </p:nvSpPr>
        <p:spPr>
          <a:xfrm rot="19018452">
            <a:off x="3886666" y="2047941"/>
            <a:ext cx="978408" cy="2686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16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365CE7-DBB2-447F-8C94-46B7E9B884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8582D5-7EDD-4913-80E3-BA680B7944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977D2A-0E14-441E-AE90-A6C29EAFD0A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30DCFEA-0CBB-499C-94FB-3CB18E825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164592"/>
            <a:ext cx="8067081" cy="567842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2EA49AB-CCB8-4680-A08A-039B60188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5563" y="2056932"/>
            <a:ext cx="4083259" cy="455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3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417929-7DCC-456A-BC8A-4E77C9DC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FED36F-E1E4-4790-A62D-4A55565B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77D2A-0E14-441E-AE90-A6C29EAFD0A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67413A7-73ED-4F27-90D1-CD1B8A24F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7062" y="618640"/>
            <a:ext cx="8101013" cy="454227"/>
          </a:xfrm>
        </p:spPr>
        <p:txBody>
          <a:bodyPr/>
          <a:lstStyle/>
          <a:p>
            <a:r>
              <a:rPr lang="cs-CZ" dirty="0"/>
              <a:t>Ekonomický pohled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9684EEC-E277-4184-9DD2-EF2B1DBB8D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0BD7A65-EE35-4F5F-A2BF-108051D7F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680" y="1321879"/>
            <a:ext cx="6863320" cy="1911658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9CA12858-8640-4D18-BEE2-D4C34A8BE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1367" y="3277335"/>
            <a:ext cx="7260633" cy="3274582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27396E2C-E784-4760-8BBA-8D489B18B1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016" y="1185155"/>
            <a:ext cx="3858769" cy="1979892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D03B6EA7-846C-406B-8A04-99E2483DF31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29" y="3683002"/>
            <a:ext cx="4104456" cy="26380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942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B79EE-5FF2-9D45-9A87-33FD62046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153" y="0"/>
            <a:ext cx="9247575" cy="1325563"/>
          </a:xfrm>
        </p:spPr>
        <p:txBody>
          <a:bodyPr/>
          <a:lstStyle/>
          <a:p>
            <a:r>
              <a:rPr lang="cs-CZ" dirty="0"/>
              <a:t>Velké dopady na pracovní produktivitu = pracovně aktivní populace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05CFF6-3957-1C44-8503-AE1FF1E0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455F23-9E2D-0646-81B7-C4B52B0D4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80747326-1927-48C0-BFA7-B0AFE1C889E4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E8389C2-C904-0345-90AE-6C81696FB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44616"/>
              </p:ext>
            </p:extLst>
          </p:nvPr>
        </p:nvGraphicFramePr>
        <p:xfrm>
          <a:off x="3654609" y="1578557"/>
          <a:ext cx="7108621" cy="4958838"/>
        </p:xfrm>
        <a:graphic>
          <a:graphicData uri="http://schemas.openxmlformats.org/drawingml/2006/table">
            <a:tbl>
              <a:tblPr/>
              <a:tblGrid>
                <a:gridCol w="4346399">
                  <a:extLst>
                    <a:ext uri="{9D8B030D-6E8A-4147-A177-3AD203B41FA5}">
                      <a16:colId xmlns:a16="http://schemas.microsoft.com/office/drawing/2014/main" val="3057826035"/>
                    </a:ext>
                  </a:extLst>
                </a:gridCol>
                <a:gridCol w="2762222">
                  <a:extLst>
                    <a:ext uri="{9D8B030D-6E8A-4147-A177-3AD203B41FA5}">
                      <a16:colId xmlns:a16="http://schemas.microsoft.com/office/drawing/2014/main" val="3076997833"/>
                    </a:ext>
                  </a:extLst>
                </a:gridCol>
              </a:tblGrid>
              <a:tr h="16321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Vstupy do analýzy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0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0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34244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040492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obyvatel ČR ve věku 15-64 let (ČSÚ, r. 2017)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6 942 623   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BE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21232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Aktuální proočkovanost (expert panel)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BE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955699"/>
                  </a:ext>
                </a:extLst>
              </a:tr>
              <a:tr h="324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mzda v ČR (ČSÚ, 2. čtvrtletí 2018)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31 851 Kč 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BE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7970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dnů pracovní neschopnosti na 1 epizodu chřipky (pouze pracovní dny, bez víkendu)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11,45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BE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985283"/>
                  </a:ext>
                </a:extLst>
              </a:tr>
              <a:tr h="324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Cena vakcíny proti chřipce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249,79 Kč 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BE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47980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008816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863629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Výsledky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A3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A3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483201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883211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zabráněných případů chřipky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259 957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D1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71796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zabráněných dnů pracovní neschopnosti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541 566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D1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738113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628261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Ušlý produkt z důvodu onemocnění zaměstnance (celkem)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2 048 115 556 Kč 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D1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843285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Náhrada mzdy zaměstnavatelem v době pracovních neschopností (celkem)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311 755 737 Kč 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D1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758202"/>
                  </a:ext>
                </a:extLst>
              </a:tr>
              <a:tr h="324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Ušlá mzda jednoho zaměstnance, který onemocní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5 662 Kč 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D1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058224"/>
                  </a:ext>
                </a:extLst>
              </a:tr>
              <a:tr h="66784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436745"/>
                  </a:ext>
                </a:extLst>
              </a:tr>
              <a:tr h="179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Náklady na vakcínu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867 098 900 Kč </a:t>
                      </a:r>
                    </a:p>
                  </a:txBody>
                  <a:tcPr marL="8976" marR="8976" marT="8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D1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24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663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iHETA Motiv">
  <a:themeElements>
    <a:clrScheme name="Custom 2">
      <a:dk1>
        <a:srgbClr val="000000"/>
      </a:dk1>
      <a:lt1>
        <a:srgbClr val="FFFFFF"/>
      </a:lt1>
      <a:dk2>
        <a:srgbClr val="003F8A"/>
      </a:dk2>
      <a:lt2>
        <a:srgbClr val="FFC928"/>
      </a:lt2>
      <a:accent1>
        <a:srgbClr val="6B4481"/>
      </a:accent1>
      <a:accent2>
        <a:srgbClr val="0097A7"/>
      </a:accent2>
      <a:accent3>
        <a:srgbClr val="C2185B"/>
      </a:accent3>
      <a:accent4>
        <a:srgbClr val="7CB341"/>
      </a:accent4>
      <a:accent5>
        <a:srgbClr val="AFB1B0"/>
      </a:accent5>
      <a:accent6>
        <a:srgbClr val="000000"/>
      </a:accent6>
      <a:hlink>
        <a:srgbClr val="003F8A"/>
      </a:hlink>
      <a:folHlink>
        <a:srgbClr val="D3A23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32306</TotalTime>
  <Words>269</Words>
  <Application>Microsoft Office PowerPoint</Application>
  <PresentationFormat>Širokoúhlá obrazovka</PresentationFormat>
  <Paragraphs>80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iHETA Motiv</vt:lpstr>
      <vt:lpstr>think-cell Slide</vt:lpstr>
      <vt:lpstr>Ekonomické dopady nízké proočkovanosti proti chřipce v ČR</vt:lpstr>
      <vt:lpstr>Proočkovanost u seniorů/rizikových osob</vt:lpstr>
      <vt:lpstr>Prezentace aplikace PowerPoint</vt:lpstr>
      <vt:lpstr>Ekonomický pohled</vt:lpstr>
      <vt:lpstr>Velké dopady na pracovní produktivitu = pracovně aktivní populace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Mandelíková Michaela</dc:creator>
  <cp:lastModifiedBy>Doležal Tomáš</cp:lastModifiedBy>
  <cp:revision>226</cp:revision>
  <dcterms:created xsi:type="dcterms:W3CDTF">2017-10-25T13:16:00Z</dcterms:created>
  <dcterms:modified xsi:type="dcterms:W3CDTF">2022-09-30T13:36:08Z</dcterms:modified>
</cp:coreProperties>
</file>