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  <p:sldMasterId id="2147483815" r:id="rId2"/>
  </p:sldMasterIdLst>
  <p:notesMasterIdLst>
    <p:notesMasterId r:id="rId18"/>
  </p:notesMasterIdLst>
  <p:handoutMasterIdLst>
    <p:handoutMasterId r:id="rId19"/>
  </p:handoutMasterIdLst>
  <p:sldIdLst>
    <p:sldId id="1987" r:id="rId3"/>
    <p:sldId id="1989" r:id="rId4"/>
    <p:sldId id="2102" r:id="rId5"/>
    <p:sldId id="1678" r:id="rId6"/>
    <p:sldId id="2073" r:id="rId7"/>
    <p:sldId id="2074" r:id="rId8"/>
    <p:sldId id="2081" r:id="rId9"/>
    <p:sldId id="2075" r:id="rId10"/>
    <p:sldId id="2076" r:id="rId11"/>
    <p:sldId id="2077" r:id="rId12"/>
    <p:sldId id="2078" r:id="rId13"/>
    <p:sldId id="2079" r:id="rId14"/>
    <p:sldId id="2080" r:id="rId15"/>
    <p:sldId id="2112" r:id="rId16"/>
    <p:sldId id="1917" r:id="rId17"/>
  </p:sldIdLst>
  <p:sldSz cx="12192000" cy="6858000"/>
  <p:notesSz cx="6808788" cy="99409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Matula" initials="OM" lastIdx="72" clrIdx="0"/>
  <p:cmAuthor id="2" name="Broucek" initials="B" lastIdx="18" clrIdx="1"/>
  <p:cmAuthor id="3" name="Fišer Josef" initials="FJ" lastIdx="2" clrIdx="2"/>
  <p:cmAuthor id="4" name="Ida Veit" initials="IV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258"/>
    <a:srgbClr val="6BBA8B"/>
    <a:srgbClr val="F2AA5D"/>
    <a:srgbClr val="086788"/>
    <a:srgbClr val="10322C"/>
    <a:srgbClr val="EA6967"/>
    <a:srgbClr val="6F6F6F"/>
    <a:srgbClr val="999999"/>
    <a:srgbClr val="A3D4C5"/>
    <a:srgbClr val="9CC2C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2A04B-0054-4161-BBE3-336E4210E6FF}" v="1" dt="2022-09-30T10:53:32.86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2" autoAdjust="0"/>
    <p:restoredTop sz="82667" autoAdjust="0"/>
  </p:normalViewPr>
  <p:slideViewPr>
    <p:cSldViewPr snapToGrid="0">
      <p:cViewPr varScale="1">
        <p:scale>
          <a:sx n="114" d="100"/>
          <a:sy n="114" d="100"/>
        </p:scale>
        <p:origin x="94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15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Stepanyova" userId="b04dbc00-0efd-4315-b146-ae82da95e664" providerId="ADAL" clId="{7DB2A04B-0054-4161-BBE3-336E4210E6FF}"/>
    <pc:docChg chg="delSld modNotesMaster modHandout">
      <pc:chgData name="Gabriela Stepanyova" userId="b04dbc00-0efd-4315-b146-ae82da95e664" providerId="ADAL" clId="{7DB2A04B-0054-4161-BBE3-336E4210E6FF}" dt="2022-09-30T10:55:48.905" v="4" actId="47"/>
      <pc:docMkLst>
        <pc:docMk/>
      </pc:docMkLst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630611360" sldId="1710"/>
        </pc:sldMkLst>
      </pc:sldChg>
      <pc:sldChg chg="del">
        <pc:chgData name="Gabriela Stepanyova" userId="b04dbc00-0efd-4315-b146-ae82da95e664" providerId="ADAL" clId="{7DB2A04B-0054-4161-BBE3-336E4210E6FF}" dt="2022-09-29T17:10:55.237" v="1" actId="47"/>
        <pc:sldMkLst>
          <pc:docMk/>
          <pc:sldMk cId="88225964" sldId="1712"/>
        </pc:sldMkLst>
      </pc:sldChg>
      <pc:sldChg chg="del">
        <pc:chgData name="Gabriela Stepanyova" userId="b04dbc00-0efd-4315-b146-ae82da95e664" providerId="ADAL" clId="{7DB2A04B-0054-4161-BBE3-336E4210E6FF}" dt="2022-09-30T10:55:48.905" v="4" actId="47"/>
        <pc:sldMkLst>
          <pc:docMk/>
          <pc:sldMk cId="1755704397" sldId="1781"/>
        </pc:sldMkLst>
      </pc:sldChg>
      <pc:sldChg chg="del">
        <pc:chgData name="Gabriela Stepanyova" userId="b04dbc00-0efd-4315-b146-ae82da95e664" providerId="ADAL" clId="{7DB2A04B-0054-4161-BBE3-336E4210E6FF}" dt="2022-09-29T17:10:53.744" v="0" actId="47"/>
        <pc:sldMkLst>
          <pc:docMk/>
          <pc:sldMk cId="1706494464" sldId="198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682129880" sldId="203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186722140" sldId="2082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4146212615" sldId="208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752891928" sldId="2084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034512193" sldId="2085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819002259" sldId="2086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470159622" sldId="2087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334471964" sldId="208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529267111" sldId="208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107813842" sldId="2091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854315556" sldId="2092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241767447" sldId="209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39677171" sldId="2094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618257573" sldId="2095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130647710" sldId="2096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4110587956" sldId="2097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702492362" sldId="209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698425343" sldId="209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842610946" sldId="2100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130728687" sldId="2101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488263316" sldId="210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213286360" sldId="2106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77336209" sldId="210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804953468" sldId="210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936800344" sldId="2110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782992888" sldId="211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918498527" sldId="2114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911479876" sldId="2115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961821626" sldId="2116"/>
        </pc:sldMkLst>
      </pc:sldChg>
      <pc:sldMasterChg chg="delSldLayout">
        <pc:chgData name="Gabriela Stepanyova" userId="b04dbc00-0efd-4315-b146-ae82da95e664" providerId="ADAL" clId="{7DB2A04B-0054-4161-BBE3-336E4210E6FF}" dt="2022-09-30T10:55:48.905" v="4" actId="47"/>
        <pc:sldMasterMkLst>
          <pc:docMk/>
          <pc:sldMasterMk cId="3835103766" sldId="2147483802"/>
        </pc:sldMasterMkLst>
        <pc:sldLayoutChg chg="del">
          <pc:chgData name="Gabriela Stepanyova" userId="b04dbc00-0efd-4315-b146-ae82da95e664" providerId="ADAL" clId="{7DB2A04B-0054-4161-BBE3-336E4210E6FF}" dt="2022-09-30T10:55:48.905" v="4" actId="47"/>
          <pc:sldLayoutMkLst>
            <pc:docMk/>
            <pc:sldMasterMk cId="3835103766" sldId="2147483802"/>
            <pc:sldLayoutMk cId="3506870378" sldId="214748383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43038947884523"/>
          <c:y val="0.20805652810565492"/>
          <c:w val="0.31256771111662446"/>
          <c:h val="0.5905420024311145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F2AA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0867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8238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Ano, respondent osobně (vyjma seniorství)</c:v>
                </c:pt>
                <c:pt idx="1">
                  <c:v>Respondent i někdo z domácnosti</c:v>
                </c:pt>
                <c:pt idx="2">
                  <c:v>Respondent ne, ale někdo z domácnosti ano</c:v>
                </c:pt>
                <c:pt idx="3">
                  <c:v>Respondent ani nikdo z domácnosti, ale žije s dětmi</c:v>
                </c:pt>
                <c:pt idx="4">
                  <c:v>Respondent ani nikdo z domácnosti, ale je mu více než 64 let</c:v>
                </c:pt>
                <c:pt idx="5">
                  <c:v>Ne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11.5</c:v>
                </c:pt>
                <c:pt idx="2">
                  <c:v>15.2</c:v>
                </c:pt>
                <c:pt idx="3">
                  <c:v>22.7</c:v>
                </c:pt>
                <c:pt idx="4">
                  <c:v>8.3000000000000007</c:v>
                </c:pt>
                <c:pt idx="5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Uvedl na 1. místě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27.2</c:v>
                </c:pt>
                <c:pt idx="1">
                  <c:v>20.7</c:v>
                </c:pt>
                <c:pt idx="2">
                  <c:v>18.899999999999999</c:v>
                </c:pt>
                <c:pt idx="3">
                  <c:v>13.9</c:v>
                </c:pt>
                <c:pt idx="4">
                  <c:v>2.8</c:v>
                </c:pt>
                <c:pt idx="5">
                  <c:v>2.7</c:v>
                </c:pt>
                <c:pt idx="6">
                  <c:v>1.7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místo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14.2</c:v>
                </c:pt>
                <c:pt idx="1">
                  <c:v>15.4</c:v>
                </c:pt>
                <c:pt idx="2">
                  <c:v>10.5</c:v>
                </c:pt>
                <c:pt idx="3">
                  <c:v>10</c:v>
                </c:pt>
                <c:pt idx="4">
                  <c:v>2.9</c:v>
                </c:pt>
                <c:pt idx="5">
                  <c:v>3.2</c:v>
                </c:pt>
                <c:pt idx="6">
                  <c:v>3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místo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7.4</c:v>
                </c:pt>
                <c:pt idx="1">
                  <c:v>7.3</c:v>
                </c:pt>
                <c:pt idx="2">
                  <c:v>7.4</c:v>
                </c:pt>
                <c:pt idx="3">
                  <c:v>6.9</c:v>
                </c:pt>
                <c:pt idx="4">
                  <c:v>3.2</c:v>
                </c:pt>
                <c:pt idx="5">
                  <c:v>2.7</c:v>
                </c:pt>
                <c:pt idx="6">
                  <c:v>2.7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Neuvedl vůbec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51.3</c:v>
                </c:pt>
                <c:pt idx="1">
                  <c:v>56.7</c:v>
                </c:pt>
                <c:pt idx="2">
                  <c:v>63.2</c:v>
                </c:pt>
                <c:pt idx="3">
                  <c:v>69.099999999999994</c:v>
                </c:pt>
                <c:pt idx="4">
                  <c:v>91.1</c:v>
                </c:pt>
                <c:pt idx="5">
                  <c:v>91.3</c:v>
                </c:pt>
                <c:pt idx="6">
                  <c:v>92.5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76658304"/>
        <c:axId val="176659840"/>
      </c:barChart>
      <c:catAx>
        <c:axId val="176658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76659840"/>
        <c:crosses val="autoZero"/>
        <c:auto val="1"/>
        <c:lblAlgn val="ctr"/>
        <c:lblOffset val="100"/>
        <c:noMultiLvlLbl val="0"/>
      </c:catAx>
      <c:valAx>
        <c:axId val="176659840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1766583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3428271412256076"/>
          <c:y val="0.8958323866648491"/>
          <c:w val="0.86571728587743912"/>
          <c:h val="0.10416761333515094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39075598287586"/>
          <c:y val="1.1175852180728489E-2"/>
          <c:w val="0.50382784197277242"/>
          <c:h val="0.951894556274669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 (N=1477)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6BBA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Nevím</c:v>
                </c:pt>
                <c:pt idx="3">
                  <c:v>Spíše ne</c:v>
                </c:pt>
                <c:pt idx="4">
                  <c:v>Určitě ne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13.8</c:v>
                </c:pt>
                <c:pt idx="1">
                  <c:v>8.4</c:v>
                </c:pt>
                <c:pt idx="2">
                  <c:v>7.7</c:v>
                </c:pt>
                <c:pt idx="3">
                  <c:v>24.6</c:v>
                </c:pt>
                <c:pt idx="4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52617790561232E-2"/>
          <c:y val="0.30904604568430244"/>
          <c:w val="0.23659121939162542"/>
          <c:h val="0.38190761530194162"/>
        </c:manualLayout>
      </c:layout>
      <c:overlay val="0"/>
      <c:txPr>
        <a:bodyPr/>
        <a:lstStyle/>
        <a:p>
          <a:pPr>
            <a:defRPr lang="cs-CZ" sz="1200" b="0" i="0" u="none" strike="noStrike" kern="1200" baseline="0">
              <a:solidFill>
                <a:srgbClr val="E7E6E6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List1!$B$2:$B$19</c:f>
              <c:numCache>
                <c:formatCode>General</c:formatCode>
                <c:ptCount val="18"/>
                <c:pt idx="0">
                  <c:v>13.8</c:v>
                </c:pt>
                <c:pt idx="1">
                  <c:v>16.5</c:v>
                </c:pt>
                <c:pt idx="2">
                  <c:v>11.2</c:v>
                </c:pt>
                <c:pt idx="3">
                  <c:v>6.1</c:v>
                </c:pt>
                <c:pt idx="4">
                  <c:v>11.9</c:v>
                </c:pt>
                <c:pt idx="5">
                  <c:v>31</c:v>
                </c:pt>
                <c:pt idx="6">
                  <c:v>14</c:v>
                </c:pt>
                <c:pt idx="7">
                  <c:v>13.2</c:v>
                </c:pt>
                <c:pt idx="8">
                  <c:v>14.4</c:v>
                </c:pt>
                <c:pt idx="9">
                  <c:v>23.8</c:v>
                </c:pt>
                <c:pt idx="10">
                  <c:v>24</c:v>
                </c:pt>
                <c:pt idx="11">
                  <c:v>11.4</c:v>
                </c:pt>
                <c:pt idx="12">
                  <c:v>3.5</c:v>
                </c:pt>
                <c:pt idx="13">
                  <c:v>26.4</c:v>
                </c:pt>
                <c:pt idx="14">
                  <c:v>15.6</c:v>
                </c:pt>
                <c:pt idx="15">
                  <c:v>8.1</c:v>
                </c:pt>
                <c:pt idx="16">
                  <c:v>45.1</c:v>
                </c:pt>
                <c:pt idx="1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List1!$C$2:$C$19</c:f>
              <c:numCache>
                <c:formatCode>General</c:formatCode>
                <c:ptCount val="18"/>
                <c:pt idx="0">
                  <c:v>8.4</c:v>
                </c:pt>
                <c:pt idx="1">
                  <c:v>9</c:v>
                </c:pt>
                <c:pt idx="2">
                  <c:v>7.8</c:v>
                </c:pt>
                <c:pt idx="3">
                  <c:v>6.3</c:v>
                </c:pt>
                <c:pt idx="4">
                  <c:v>7.7</c:v>
                </c:pt>
                <c:pt idx="5">
                  <c:v>13.2</c:v>
                </c:pt>
                <c:pt idx="6">
                  <c:v>5.6</c:v>
                </c:pt>
                <c:pt idx="7">
                  <c:v>11.9</c:v>
                </c:pt>
                <c:pt idx="8">
                  <c:v>8.1999999999999993</c:v>
                </c:pt>
                <c:pt idx="9">
                  <c:v>7.8</c:v>
                </c:pt>
                <c:pt idx="10">
                  <c:v>16.3</c:v>
                </c:pt>
                <c:pt idx="11">
                  <c:v>9.8000000000000007</c:v>
                </c:pt>
                <c:pt idx="12">
                  <c:v>4.4000000000000004</c:v>
                </c:pt>
                <c:pt idx="13">
                  <c:v>14.1</c:v>
                </c:pt>
                <c:pt idx="14">
                  <c:v>9.1999999999999993</c:v>
                </c:pt>
                <c:pt idx="15">
                  <c:v>5.7</c:v>
                </c:pt>
                <c:pt idx="16">
                  <c:v>22.4</c:v>
                </c:pt>
                <c:pt idx="17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List1!$D$2:$D$19</c:f>
              <c:numCache>
                <c:formatCode>General</c:formatCode>
                <c:ptCount val="18"/>
                <c:pt idx="0">
                  <c:v>7.7</c:v>
                </c:pt>
                <c:pt idx="1">
                  <c:v>6.1</c:v>
                </c:pt>
                <c:pt idx="2">
                  <c:v>9.1999999999999993</c:v>
                </c:pt>
                <c:pt idx="3">
                  <c:v>8.3000000000000007</c:v>
                </c:pt>
                <c:pt idx="4">
                  <c:v>7.3</c:v>
                </c:pt>
                <c:pt idx="5">
                  <c:v>7.6</c:v>
                </c:pt>
                <c:pt idx="6">
                  <c:v>8.6</c:v>
                </c:pt>
                <c:pt idx="7">
                  <c:v>6.5</c:v>
                </c:pt>
                <c:pt idx="8">
                  <c:v>7.8</c:v>
                </c:pt>
                <c:pt idx="9">
                  <c:v>9.5</c:v>
                </c:pt>
                <c:pt idx="10">
                  <c:v>5.3</c:v>
                </c:pt>
                <c:pt idx="11">
                  <c:v>7.6</c:v>
                </c:pt>
                <c:pt idx="12">
                  <c:v>9.3000000000000007</c:v>
                </c:pt>
                <c:pt idx="13">
                  <c:v>5.5</c:v>
                </c:pt>
                <c:pt idx="14">
                  <c:v>8</c:v>
                </c:pt>
                <c:pt idx="15">
                  <c:v>6.8</c:v>
                </c:pt>
                <c:pt idx="16">
                  <c:v>7.7</c:v>
                </c:pt>
                <c:pt idx="1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List1!$E$2:$E$19</c:f>
              <c:numCache>
                <c:formatCode>General</c:formatCode>
                <c:ptCount val="18"/>
                <c:pt idx="0">
                  <c:v>24.6</c:v>
                </c:pt>
                <c:pt idx="1">
                  <c:v>25.3</c:v>
                </c:pt>
                <c:pt idx="2">
                  <c:v>24.1</c:v>
                </c:pt>
                <c:pt idx="3">
                  <c:v>26.7</c:v>
                </c:pt>
                <c:pt idx="4">
                  <c:v>26.2</c:v>
                </c:pt>
                <c:pt idx="5">
                  <c:v>18</c:v>
                </c:pt>
                <c:pt idx="6">
                  <c:v>22</c:v>
                </c:pt>
                <c:pt idx="7">
                  <c:v>27.2</c:v>
                </c:pt>
                <c:pt idx="8">
                  <c:v>26.3</c:v>
                </c:pt>
                <c:pt idx="9">
                  <c:v>21</c:v>
                </c:pt>
                <c:pt idx="10">
                  <c:v>23.8</c:v>
                </c:pt>
                <c:pt idx="11">
                  <c:v>28.7</c:v>
                </c:pt>
                <c:pt idx="12">
                  <c:v>23</c:v>
                </c:pt>
                <c:pt idx="13">
                  <c:v>19.3</c:v>
                </c:pt>
                <c:pt idx="14">
                  <c:v>23.4</c:v>
                </c:pt>
                <c:pt idx="15">
                  <c:v>28.7</c:v>
                </c:pt>
                <c:pt idx="16">
                  <c:v>14.8</c:v>
                </c:pt>
                <c:pt idx="1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List1!$F$2:$F$19</c:f>
              <c:numCache>
                <c:formatCode>General</c:formatCode>
                <c:ptCount val="18"/>
                <c:pt idx="0">
                  <c:v>45.5</c:v>
                </c:pt>
                <c:pt idx="1">
                  <c:v>43.1</c:v>
                </c:pt>
                <c:pt idx="2">
                  <c:v>47.7</c:v>
                </c:pt>
                <c:pt idx="3">
                  <c:v>52.6</c:v>
                </c:pt>
                <c:pt idx="4">
                  <c:v>46.9</c:v>
                </c:pt>
                <c:pt idx="5">
                  <c:v>30.4</c:v>
                </c:pt>
                <c:pt idx="6">
                  <c:v>49.7</c:v>
                </c:pt>
                <c:pt idx="7">
                  <c:v>41.2</c:v>
                </c:pt>
                <c:pt idx="8">
                  <c:v>43.2</c:v>
                </c:pt>
                <c:pt idx="9">
                  <c:v>37.9</c:v>
                </c:pt>
                <c:pt idx="10">
                  <c:v>30.6</c:v>
                </c:pt>
                <c:pt idx="11">
                  <c:v>42.5</c:v>
                </c:pt>
                <c:pt idx="12">
                  <c:v>59.7</c:v>
                </c:pt>
                <c:pt idx="13">
                  <c:v>34.6</c:v>
                </c:pt>
                <c:pt idx="14">
                  <c:v>43.9</c:v>
                </c:pt>
                <c:pt idx="15">
                  <c:v>50.7</c:v>
                </c:pt>
                <c:pt idx="16">
                  <c:v>10</c:v>
                </c:pt>
                <c:pt idx="17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F1F-A221-DC73DC4DC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34345472"/>
        <c:axId val="134347008"/>
      </c:barChart>
      <c:catAx>
        <c:axId val="134345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34347008"/>
        <c:crosses val="autoZero"/>
        <c:auto val="1"/>
        <c:lblAlgn val="ctr"/>
        <c:lblOffset val="100"/>
        <c:noMultiLvlLbl val="0"/>
      </c:catAx>
      <c:valAx>
        <c:axId val="1343470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43454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574584487790486"/>
          <c:y val="0.89353247587928242"/>
          <c:w val="0.67752044782242105"/>
          <c:h val="5.5095640590101719E-2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9886099143267"/>
          <c:y val="3.446415826918052E-2"/>
          <c:w val="0.60100113900856733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D5D0C4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Je to banální onemocnění, „rýmička“, kterou většinou přecházím</c:v>
                </c:pt>
                <c:pt idx="1">
                  <c:v>Je to nachlazení, které někdy znamená pár dní v posteli, ale nic vážného</c:v>
                </c:pt>
                <c:pt idx="2">
                  <c:v>Je to onemocnění, které může mít vážný průběh, ale kterého se osobně nebojím, protože ohrožuje jen seniory</c:v>
                </c:pt>
                <c:pt idx="3">
                  <c:v>Je to vážné onemocnění, které může mít za následky i smrt, zejména u seniorů a lidí 
s chronickým onemocněním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5.8</c:v>
                </c:pt>
                <c:pt idx="1">
                  <c:v>27.3</c:v>
                </c:pt>
                <c:pt idx="2">
                  <c:v>27.7</c:v>
                </c:pt>
                <c:pt idx="3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3732608"/>
        <c:axId val="133731072"/>
      </c:barChart>
      <c:valAx>
        <c:axId val="133731072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3732608"/>
        <c:crosses val="max"/>
        <c:crossBetween val="between"/>
      </c:valAx>
      <c:catAx>
        <c:axId val="133732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1337310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50354618754375"/>
          <c:y val="0"/>
          <c:w val="0.78449645381245625"/>
          <c:h val="0.649068592253397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banální onemocnění, „rýmička“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3.3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nachlazení, pár dní v posteli, nic vážného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17.3</c:v>
                </c:pt>
                <c:pt idx="1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může mít vážný průběh, ale ohrožuje jen seniory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22.8</c:v>
                </c:pt>
                <c:pt idx="1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vážné onemocnění, následky i smrt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56.6</c:v>
                </c:pt>
                <c:pt idx="1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25185024"/>
        <c:axId val="125207296"/>
      </c:barChart>
      <c:catAx>
        <c:axId val="125185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25207296"/>
        <c:crosses val="autoZero"/>
        <c:auto val="1"/>
        <c:lblAlgn val="ctr"/>
        <c:lblOffset val="100"/>
        <c:noMultiLvlLbl val="0"/>
      </c:catAx>
      <c:valAx>
        <c:axId val="12520729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251850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74958476149187814"/>
          <c:w val="1"/>
          <c:h val="0.25041523850812186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banální onemocnění, „rýmička“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5.8</c:v>
                </c:pt>
                <c:pt idx="1">
                  <c:v>3.8</c:v>
                </c:pt>
                <c:pt idx="2">
                  <c:v>5.2</c:v>
                </c:pt>
                <c:pt idx="3">
                  <c:v>4.8</c:v>
                </c:pt>
                <c:pt idx="4">
                  <c:v>7.2</c:v>
                </c:pt>
                <c:pt idx="5">
                  <c:v>5.7</c:v>
                </c:pt>
                <c:pt idx="6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nachlazení, pár dní v posteli, nic vážného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27.3</c:v>
                </c:pt>
                <c:pt idx="1">
                  <c:v>21.2</c:v>
                </c:pt>
                <c:pt idx="2">
                  <c:v>23.7</c:v>
                </c:pt>
                <c:pt idx="3">
                  <c:v>25.5</c:v>
                </c:pt>
                <c:pt idx="4">
                  <c:v>30.3</c:v>
                </c:pt>
                <c:pt idx="5">
                  <c:v>32.1</c:v>
                </c:pt>
                <c:pt idx="6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může mít vážný průběh, ale ohrožuje jen seniory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27.7</c:v>
                </c:pt>
                <c:pt idx="1">
                  <c:v>20.3</c:v>
                </c:pt>
                <c:pt idx="2">
                  <c:v>25.4</c:v>
                </c:pt>
                <c:pt idx="3">
                  <c:v>26.6</c:v>
                </c:pt>
                <c:pt idx="4">
                  <c:v>38.700000000000003</c:v>
                </c:pt>
                <c:pt idx="5">
                  <c:v>15.7</c:v>
                </c:pt>
                <c:pt idx="6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vážné onemocnění, následky i smrt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39.299999999999997</c:v>
                </c:pt>
                <c:pt idx="1">
                  <c:v>54.7</c:v>
                </c:pt>
                <c:pt idx="2">
                  <c:v>45.8</c:v>
                </c:pt>
                <c:pt idx="3">
                  <c:v>43.2</c:v>
                </c:pt>
                <c:pt idx="4">
                  <c:v>23.7</c:v>
                </c:pt>
                <c:pt idx="5">
                  <c:v>46.4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33839872"/>
        <c:axId val="133849856"/>
      </c:barChart>
      <c:catAx>
        <c:axId val="133839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33849856"/>
        <c:crosses val="autoZero"/>
        <c:auto val="1"/>
        <c:lblAlgn val="ctr"/>
        <c:lblOffset val="100"/>
        <c:noMultiLvlLbl val="0"/>
      </c:catAx>
      <c:valAx>
        <c:axId val="13384985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38398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8958323866648491"/>
          <c:w val="1"/>
          <c:h val="0.10416761333515094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9886099143267"/>
          <c:y val="3.446415826918052E-2"/>
          <c:w val="0.60100113900856733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0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AB9-4325-A693-5007341A5C89}"/>
              </c:ext>
            </c:extLst>
          </c:dPt>
          <c:dPt>
            <c:idx val="11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List1!$A$2:$A$17</c:f>
              <c:strCache>
                <c:ptCount val="16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30.2</c:v>
                </c:pt>
                <c:pt idx="1">
                  <c:v>34.799999999999997</c:v>
                </c:pt>
                <c:pt idx="2">
                  <c:v>25.9</c:v>
                </c:pt>
                <c:pt idx="3">
                  <c:v>20.100000000000001</c:v>
                </c:pt>
                <c:pt idx="4">
                  <c:v>27.7</c:v>
                </c:pt>
                <c:pt idx="5">
                  <c:v>52.7</c:v>
                </c:pt>
                <c:pt idx="6">
                  <c:v>26.7</c:v>
                </c:pt>
                <c:pt idx="7">
                  <c:v>33.299999999999997</c:v>
                </c:pt>
                <c:pt idx="8">
                  <c:v>33.200000000000003</c:v>
                </c:pt>
                <c:pt idx="9">
                  <c:v>39.700000000000003</c:v>
                </c:pt>
                <c:pt idx="10">
                  <c:v>45.8</c:v>
                </c:pt>
                <c:pt idx="11">
                  <c:v>30.4</c:v>
                </c:pt>
                <c:pt idx="12">
                  <c:v>18.100000000000001</c:v>
                </c:pt>
                <c:pt idx="13">
                  <c:v>43.9</c:v>
                </c:pt>
                <c:pt idx="14">
                  <c:v>32.799999999999997</c:v>
                </c:pt>
                <c:pt idx="15" formatCode="0.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2474496"/>
        <c:axId val="122468608"/>
      </c:barChart>
      <c:valAx>
        <c:axId val="12246860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2474496"/>
        <c:crosses val="max"/>
        <c:crossBetween val="between"/>
      </c:valAx>
      <c:catAx>
        <c:axId val="122474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1224686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4021434051973"/>
          <c:y val="3.2968177274241922E-2"/>
          <c:w val="0.46636451737208362"/>
          <c:h val="0.8811141591300552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AF4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Pravidelně každý rok</c:v>
                </c:pt>
                <c:pt idx="1">
                  <c:v>Nepravidelně</c:v>
                </c:pt>
                <c:pt idx="2">
                  <c:v>V minulosti pouze 1x</c:v>
                </c:pt>
                <c:pt idx="3">
                  <c:v>Neočkován nikdy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45.2</c:v>
                </c:pt>
                <c:pt idx="1">
                  <c:v>33.200000000000003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0713837595838622"/>
          <c:w val="0.41941668495146411"/>
          <c:h val="0.32642826765281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4021434051973"/>
          <c:y val="0.15217726720201247"/>
          <c:w val="0.40326839172881834"/>
          <c:h val="0.7619050692022847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AF4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Pravidelně každý rok</c:v>
                </c:pt>
                <c:pt idx="1">
                  <c:v>Nepravidelně</c:v>
                </c:pt>
                <c:pt idx="2">
                  <c:v>V minulosti pouze 1x</c:v>
                </c:pt>
                <c:pt idx="3">
                  <c:v>Neočkován nikdy</c:v>
                </c:pt>
              </c:strCache>
            </c:strRef>
          </c:cat>
          <c:val>
            <c:numRef>
              <c:f>List1!$B$2:$B$5</c:f>
              <c:numCache>
                <c:formatCode>0.0</c:formatCode>
                <c:ptCount val="4"/>
                <c:pt idx="0">
                  <c:v>13.676371022342586</c:v>
                </c:pt>
                <c:pt idx="1">
                  <c:v>10.020311442112391</c:v>
                </c:pt>
                <c:pt idx="2">
                  <c:v>6.5673662830060939</c:v>
                </c:pt>
                <c:pt idx="3">
                  <c:v>69.803656059580234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65956157026207"/>
          <c:y val="3.446415826918052E-2"/>
          <c:w val="0.51834043842973798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D5D0C4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Protože očkování chrání před těžkým průběhem chřipky</c:v>
                </c:pt>
                <c:pt idx="1">
                  <c:v>Protože chci být zdravý (zdravá) a předejít např. ztrátě výdělku ze zaměstnání, rušení dovolené, vyřazení z běžných každodenních aktivit apod.</c:v>
                </c:pt>
                <c:pt idx="2">
                  <c:v>Protože mi to doporučil lékař</c:v>
                </c:pt>
                <c:pt idx="3">
                  <c:v>Protože nechci nakazit svou rodinu a ohrozit tak zejména starší členy</c:v>
                </c:pt>
                <c:pt idx="4">
                  <c:v>Protože jsem já nebo někdo z mého okolí prodělal(a) těžkou chřipku</c:v>
                </c:pt>
                <c:pt idx="5">
                  <c:v>Jiný důvod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48.3</c:v>
                </c:pt>
                <c:pt idx="1">
                  <c:v>29.3</c:v>
                </c:pt>
                <c:pt idx="2">
                  <c:v>28</c:v>
                </c:pt>
                <c:pt idx="3">
                  <c:v>19.600000000000001</c:v>
                </c:pt>
                <c:pt idx="4">
                  <c:v>8.4</c:v>
                </c:pt>
                <c:pt idx="5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6449024"/>
        <c:axId val="176447488"/>
      </c:barChart>
      <c:valAx>
        <c:axId val="17644748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76449024"/>
        <c:crosses val="max"/>
        <c:crossBetween val="between"/>
      </c:valAx>
      <c:catAx>
        <c:axId val="17644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1764474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65956157026207"/>
          <c:y val="3.446415826918052E-2"/>
          <c:w val="0.51834043842973798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E08-43F1-BFCD-5BF54B40325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Nemívám chřipku</c:v>
                </c:pt>
                <c:pt idx="1">
                  <c:v>Nevěřím, že mě očkování proti chřipce ochrání</c:v>
                </c:pt>
                <c:pt idx="2">
                  <c:v>Nepatřím mezi rizikové skupiny onemocněním chřipky</c:v>
                </c:pt>
                <c:pt idx="3">
                  <c:v>Myslím, že proti chřipce to není potřeba</c:v>
                </c:pt>
                <c:pt idx="4">
                  <c:v>Mám obavy z vedlejších účinků</c:v>
                </c:pt>
                <c:pt idx="5">
                  <c:v>Mám negativní postoj k očkování jako takovému</c:v>
                </c:pt>
                <c:pt idx="6">
                  <c:v>Zvyšuji obranyschopnost organismu jinak</c:v>
                </c:pt>
                <c:pt idx="7">
                  <c:v>Protože se nikdo v mém okolí neočkuje proti chřipce</c:v>
                </c:pt>
                <c:pt idx="8">
                  <c:v>Protože očk.proti chřipce nemám hraz.od pojišťovny</c:v>
                </c:pt>
                <c:pt idx="9">
                  <c:v>Dostat se k prakt.lékaři je pro mě časově náročné</c:v>
                </c:pt>
                <c:pt idx="10">
                  <c:v>„Nesnáším“ injekce</c:v>
                </c:pt>
                <c:pt idx="11">
                  <c:v>Mám osob.negativní zkušenost s vedl.účinky očkování</c:v>
                </c:pt>
                <c:pt idx="12">
                  <c:v>Nechodím příliš mezi lidi</c:v>
                </c:pt>
                <c:pt idx="13">
                  <c:v>Jiný důvod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33.9</c:v>
                </c:pt>
                <c:pt idx="1">
                  <c:v>27.1</c:v>
                </c:pt>
                <c:pt idx="2">
                  <c:v>27</c:v>
                </c:pt>
                <c:pt idx="3">
                  <c:v>24.3</c:v>
                </c:pt>
                <c:pt idx="4">
                  <c:v>15.6</c:v>
                </c:pt>
                <c:pt idx="5">
                  <c:v>10.6</c:v>
                </c:pt>
                <c:pt idx="6">
                  <c:v>7.2</c:v>
                </c:pt>
                <c:pt idx="7">
                  <c:v>7.1</c:v>
                </c:pt>
                <c:pt idx="8">
                  <c:v>6.3</c:v>
                </c:pt>
                <c:pt idx="9">
                  <c:v>6.2</c:v>
                </c:pt>
                <c:pt idx="10">
                  <c:v>6.1</c:v>
                </c:pt>
                <c:pt idx="11">
                  <c:v>5.9</c:v>
                </c:pt>
                <c:pt idx="12">
                  <c:v>5.2</c:v>
                </c:pt>
                <c:pt idx="1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6387584"/>
        <c:axId val="176386048"/>
      </c:barChart>
      <c:valAx>
        <c:axId val="17638604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76387584"/>
        <c:crosses val="max"/>
        <c:crossBetween val="between"/>
      </c:valAx>
      <c:catAx>
        <c:axId val="176387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6F6F6F"/>
                </a:solidFill>
              </a:defRPr>
            </a:pPr>
            <a:endParaRPr lang="cs-CZ"/>
          </a:p>
        </c:txPr>
        <c:crossAx val="1763860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4F9100-EEFD-4D39-82AC-86F8A9ED64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D98C07-36DB-4364-9BB6-4C71F582E7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A33522DA-9D8C-42FD-B3D2-1BB86A8D00A1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F320B7-EFFC-4704-B559-FE1F3013B9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B63133-C690-46AD-A4F5-9EE74EA289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7004702E-1359-4F5C-85E8-7E5FA8F57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58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2B07D73D-7D79-4447-B331-272C974673BE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534DC8BB-E834-42D4-BE32-67928E193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5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4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://www.median.cz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tgisurveys.com/" TargetMode="External"/><Relationship Id="rId5" Type="http://schemas.openxmlformats.org/officeDocument/2006/relationships/hyperlink" Target="http://www.esomar.org/" TargetMode="External"/><Relationship Id="rId4" Type="http://schemas.openxmlformats.org/officeDocument/2006/relationships/hyperlink" Target="http://www.simar.cz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tgisurveys.com/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ar.cz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tgisurveys.com/" TargetMode="External"/><Relationship Id="rId4" Type="http://schemas.openxmlformats.org/officeDocument/2006/relationships/hyperlink" Target="http://www.esomar.org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hyperlink" Target="http://www.tgisurveys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33939D1-83A6-4F9A-8D93-7C279C69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E95BB26-AECA-4613-9124-CED5B56BBA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1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EB5E573-2192-406C-BD2F-E947BD577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5144" y="3861780"/>
            <a:ext cx="3161710" cy="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2158349"/>
            <a:ext cx="5328000" cy="4284000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20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9690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E3812C4B-833E-4D4B-ABEA-1CA4A5E86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>
              <a:buSzPct val="70000"/>
              <a:buFontTx/>
              <a:buNone/>
              <a:defRPr/>
            </a:lvl1pPr>
            <a:lvl2pPr>
              <a:buSzPct val="70000"/>
              <a:defRPr/>
            </a:lvl2pPr>
            <a:lvl3pPr marL="1143000" indent="-228600">
              <a:buSzPct val="7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7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7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6682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2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BF3FE4-7AB1-4ED9-8C50-F4817EFC2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7661" cy="68580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  <a:hlinkClick r:id="rId3"/>
              </a:rPr>
              <a:t>www.median.cz</a:t>
            </a:r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100000">
                <a:srgbClr val="7C1771">
                  <a:alpha val="79000"/>
                </a:srgbClr>
              </a:gs>
              <a:gs pos="20000">
                <a:srgbClr val="093C63">
                  <a:alpha val="63922"/>
                </a:srgbClr>
              </a:gs>
              <a:gs pos="51000">
                <a:srgbClr val="49276B">
                  <a:alpha val="62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8A6E95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8A6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0CE71C97-6D03-4654-A15B-A74CD59A58C0}"/>
              </a:ext>
            </a:extLst>
          </p:cNvPr>
          <p:cNvSpPr/>
          <p:nvPr userDrawn="1"/>
        </p:nvSpPr>
        <p:spPr>
          <a:xfrm>
            <a:off x="404986" y="5829102"/>
            <a:ext cx="2167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Crossmediální</a:t>
            </a:r>
            <a:r>
              <a:rPr lang="cs-CZ" sz="14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elektronické měření konzumace médií a lokalizace pohybu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BECAC61-23B7-44A9-B738-E41211DE74A2}"/>
              </a:ext>
            </a:extLst>
          </p:cNvPr>
          <p:cNvSpPr/>
          <p:nvPr userDrawn="1"/>
        </p:nvSpPr>
        <p:spPr>
          <a:xfrm>
            <a:off x="2987038" y="1345116"/>
            <a:ext cx="4511033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6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3BBA368-7700-4459-86D9-8153824D55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630" y="4759126"/>
            <a:ext cx="2438400" cy="997528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84EC52E-3678-4062-850C-8C1A7B9D018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374F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11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rázdný_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5760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grpSp>
        <p:nvGrpSpPr>
          <p:cNvPr id="3" name="Grafický objekt 6">
            <a:extLst>
              <a:ext uri="{FF2B5EF4-FFF2-40B4-BE49-F238E27FC236}">
                <a16:creationId xmlns:a16="http://schemas.microsoft.com/office/drawing/2014/main" id="{4D767816-172A-439D-9AFB-ECB75B8C63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8838" y="6453336"/>
            <a:ext cx="1859069" cy="240027"/>
            <a:chOff x="9051954" y="6495597"/>
            <a:chExt cx="2444196" cy="315573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2E8D156E-DDBE-453D-9030-76C53D61CE13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C76A7C9D-3FEE-49ED-BB6A-6D01ECDC882A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E9D61F9A-84B3-483A-9EFB-29A666A289AB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F771DC5B-0724-4217-A7EB-13BD9DC9D6E0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A05228DF-6452-4867-9DB9-6804836117BA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170F90DA-E993-499F-81FE-3FC47D1823D7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CEA99253-4D43-42E6-B544-6C86D50A8765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7EEF0A5-53D0-4586-BA8C-3EDF05A4F062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D0CC0ED-3478-4184-9758-70614BCD89D3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36B9A407-4C08-48C5-B885-01B4128B1034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B5CDEB67-807B-48ED-8266-70CDA1C57570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03BEEFF7-A451-47E2-B476-BBBF84E14312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55887F5C-6E53-4E16-8E27-F8DA2298878C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6A1AE6C8-B6F6-403D-AF34-DBE8AD451083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255322B-2AB7-48A1-83E7-E29BE633F709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BA67839B-53E8-4F85-AD31-B9D94247DD20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77A6C2A9-42EE-4D79-B07D-A0138BA32756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A0665B9-C332-400B-8504-90C63A0CB9F7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0AF089DA-CCB9-4A9A-A41F-69E21DD3F8DA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0DA4309-1D70-4F55-B76A-4189FE4521CA}"/>
              </a:ext>
            </a:extLst>
          </p:cNvPr>
          <p:cNvSpPr txBox="1"/>
          <p:nvPr userDrawn="1"/>
        </p:nvSpPr>
        <p:spPr>
          <a:xfrm>
            <a:off x="9711536" y="110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Poštovní sjednocená půjčka</a:t>
            </a:r>
          </a:p>
        </p:txBody>
      </p:sp>
    </p:spTree>
    <p:extLst>
      <p:ext uri="{BB962C8B-B14F-4D97-AF65-F5344CB8AC3E}">
        <p14:creationId xmlns:p14="http://schemas.microsoft.com/office/powerpoint/2010/main" val="402444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_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667" b="0" dirty="0">
                <a:latin typeface="+mj-lt"/>
                <a:ea typeface="+mj-ea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grpSp>
        <p:nvGrpSpPr>
          <p:cNvPr id="3" name="Grafický objekt 6">
            <a:extLst>
              <a:ext uri="{FF2B5EF4-FFF2-40B4-BE49-F238E27FC236}">
                <a16:creationId xmlns:a16="http://schemas.microsoft.com/office/drawing/2014/main" id="{53962307-F811-4E35-BD39-14C772CFDC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8838" y="6453336"/>
            <a:ext cx="1859069" cy="240027"/>
            <a:chOff x="9051954" y="6495597"/>
            <a:chExt cx="2444196" cy="315573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3E0C0651-0CA7-4AB0-B71A-F43C76412523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46EBA1A-91F4-4E38-9AA6-59B1095CA62E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727FE116-808D-4D1E-B4A5-F6CDE4D05C6E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84300A89-5CC9-494B-86F5-6A2C3A63F3DE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7332A685-8C4F-4E2E-8CAD-B0CF394449D5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FE12CB8F-D3EF-4BA0-BB17-1B3F687604FF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809BCCB-4695-4F6E-A241-3A0EE7A05AB5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DE8BB2A-F6F6-449A-A021-B2C2C7B3EB55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2331CE04-A076-43F6-9E2D-895D0FBC1F47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79D9234-F9CB-4838-AAE5-236733E463A1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38508DFE-844C-417A-AA45-E303BE6A0615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61281361-6CB9-429B-8F88-9143474E773D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94D3025E-352F-4BB9-9AD2-D02007A54496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611BCB3-877E-4800-919C-2844EE27CE5C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FFF6077F-8441-43FB-8C5A-780D268E0C36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DF7DF138-8F33-493B-B454-CAB70845436E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7D5A6238-8261-4468-AB44-C24F4C9FEA99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E71DC610-4175-422A-A36D-F40AA25C929C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01714F48-A075-4269-9555-81ECAB169850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6EDFF18-1966-40FA-B51B-6AC3B8CFDFB6}"/>
              </a:ext>
            </a:extLst>
          </p:cNvPr>
          <p:cNvSpPr txBox="1"/>
          <p:nvPr userDrawn="1"/>
        </p:nvSpPr>
        <p:spPr>
          <a:xfrm>
            <a:off x="9711536" y="110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Poštovní sjednocená půjčka</a:t>
            </a:r>
          </a:p>
        </p:txBody>
      </p:sp>
    </p:spTree>
    <p:extLst>
      <p:ext uri="{BB962C8B-B14F-4D97-AF65-F5344CB8AC3E}">
        <p14:creationId xmlns:p14="http://schemas.microsoft.com/office/powerpoint/2010/main" val="353616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v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4D45EBD4-B9A4-42F2-B147-623B5C5518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7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49886"/>
            <a:ext cx="10800000" cy="917513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5FDE3FA-C319-48F5-9BB8-654CA6025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28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3702148" y="3582572"/>
            <a:ext cx="4787705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312058"/>
            <a:ext cx="10800000" cy="1281029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06201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32398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64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52E1951-E7C2-4AC0-8AA4-370FC28B5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88FF3F82-3095-4473-AA3F-87B81475933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 title="nadpis kapitoly">
            <a:extLst>
              <a:ext uri="{FF2B5EF4-FFF2-40B4-BE49-F238E27FC236}">
                <a16:creationId xmlns:a16="http://schemas.microsoft.com/office/drawing/2014/main" id="{671ED795-D817-40B0-8EDB-0F310F3A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BCF3E58-F4D7-42C4-94E6-B4EB2C9C0CD1}"/>
              </a:ext>
            </a:extLst>
          </p:cNvPr>
          <p:cNvCxnSpPr>
            <a:cxnSpLocks/>
          </p:cNvCxnSpPr>
          <p:nvPr userDrawn="1"/>
        </p:nvCxnSpPr>
        <p:spPr>
          <a:xfrm>
            <a:off x="4875492" y="4003146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EC56C1AB-7754-461D-9CB7-399EEFC42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DA791AC-1DAB-427C-8972-CD82F273B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5144" y="4253676"/>
            <a:ext cx="3161710" cy="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3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CB07BAE-40DC-40D6-AEE7-9754CC81D4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949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234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60CB5FC9-A694-4BA5-8E9D-C017FFE45A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7317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FD6AEF84-B1C9-4480-9D78-5C08F1691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33317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4830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1994720"/>
            <a:ext cx="3806351" cy="42023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723F1AD7-19EB-40F0-BC6D-53C984572B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3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3E87A02A-F60F-48EB-AC74-98A27D7F6E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186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1994721"/>
            <a:ext cx="3806350" cy="420234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7B65673-C1F9-464E-BA8C-6E3D4FE871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920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3D9149F8-531D-4ABB-A7F9-C1FAD6A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7" cy="4202349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5638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1133C4E-934B-4816-AB96-B765FE45CB23}"/>
              </a:ext>
            </a:extLst>
          </p:cNvPr>
          <p:cNvSpPr/>
          <p:nvPr userDrawn="1"/>
        </p:nvSpPr>
        <p:spPr>
          <a:xfrm>
            <a:off x="1507458" y="1466953"/>
            <a:ext cx="4038210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algn="l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SIMAR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ESOMAR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TGI Network 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American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Marketing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E3B16B-8387-482E-984B-998AB2A0062D}"/>
              </a:ext>
            </a:extLst>
          </p:cNvPr>
          <p:cNvSpPr/>
          <p:nvPr userDrawn="1"/>
        </p:nvSpPr>
        <p:spPr>
          <a:xfrm rot="16200000">
            <a:off x="7254048" y="4420555"/>
            <a:ext cx="249873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200" dirty="0">
                <a:solidFill>
                  <a:srgbClr val="0F65A6"/>
                </a:solidFill>
              </a:rPr>
              <a:t>kontakt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F88C18-22C8-4229-BD13-98D355826F2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0"/>
            <a:ext cx="0" cy="6039257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0B408B2-0232-4414-B7DF-B930040AFD7D}"/>
              </a:ext>
            </a:extLst>
          </p:cNvPr>
          <p:cNvCxnSpPr>
            <a:cxnSpLocks/>
          </p:cNvCxnSpPr>
          <p:nvPr userDrawn="1"/>
        </p:nvCxnSpPr>
        <p:spPr>
          <a:xfrm>
            <a:off x="1586083" y="1467731"/>
            <a:ext cx="10605917" cy="0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42282" y="4912318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225 301 111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9E36F85-ED02-46EE-AE52-1F34D31EDC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6083" y="86732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344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E95BB26-AECA-4613-9124-CED5B56BBA27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83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 title="nadpis kapitoly">
            <a:extLst>
              <a:ext uri="{FF2B5EF4-FFF2-40B4-BE49-F238E27FC236}">
                <a16:creationId xmlns:a16="http://schemas.microsoft.com/office/drawing/2014/main" id="{671ED795-D817-40B0-8EDB-0F310F3A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BCF3E58-F4D7-42C4-94E6-B4EB2C9C0CD1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EC56C1AB-7754-461D-9CB7-399EEFC42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A16F4AA-7450-4B20-B6CA-5F06B42323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728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8D87A99-0C34-49C7-858A-124549B167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1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9988563-B710-47DD-9F15-1F510B91CE2F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90FED176-DF42-4478-B2A0-7B5302E233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6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C6B81B4-4299-46C8-B535-5587D6FBE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440C5CE-7907-4AFC-A12B-05708AC1D018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95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 s podna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4B4075-DF27-4FBC-9E38-1F9ED59755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05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ředěl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160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211CFA-02C1-444D-8EE5-573B1BF4C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F45223-CB85-4A18-B6BE-8D0CFA08BC52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94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877093F-2E4F-483A-9EC5-E010FFB6A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7661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EEAE3A1-0411-4EAE-AD30-A954F0E72649}"/>
              </a:ext>
            </a:extLst>
          </p:cNvPr>
          <p:cNvSpPr/>
          <p:nvPr userDrawn="1"/>
        </p:nvSpPr>
        <p:spPr>
          <a:xfrm>
            <a:off x="2965874" y="1345116"/>
            <a:ext cx="4482906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9C414932-BD22-4111-8C43-8DEAB9DD8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119E5C7-ABFC-4482-B3D6-A412D1802D85}"/>
              </a:ext>
            </a:extLst>
          </p:cNvPr>
          <p:cNvSpPr/>
          <p:nvPr userDrawn="1"/>
        </p:nvSpPr>
        <p:spPr>
          <a:xfrm>
            <a:off x="2965874" y="1345116"/>
            <a:ext cx="4482906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8736E5-41E4-49AD-90A7-6F263C545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2977661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:a16="http://schemas.microsoft.com/office/drawing/2014/main" id="{8751460A-47F7-46D6-89E5-8EBC2A09EB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987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59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294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8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3996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8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3A6A22E3-1063-4781-96B6-0B19017D27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69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95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2158349"/>
            <a:ext cx="4320000" cy="3708000"/>
          </a:xfrm>
        </p:spPr>
        <p:txBody>
          <a:bodyPr wrap="square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lang="cs-CZ" sz="20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0145CAD6-79C4-4521-810F-C5D3FC4CDB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FDC97795-E2CF-41A7-AAFF-802262A291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69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070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4" y="251618"/>
            <a:ext cx="1152091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/>
        </p:nvSpPr>
        <p:spPr>
          <a:xfrm>
            <a:off x="11617394" y="6513876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1AEB07-D672-481A-912B-DAF8E9A7D388}" type="slidenum">
              <a:rPr lang="cs-CZ" sz="2400" smtClean="0">
                <a:solidFill>
                  <a:schemeClr val="bg1"/>
                </a:solidFill>
              </a:rPr>
              <a:pPr algn="ctr"/>
              <a:t>‹#›</a:t>
            </a:fld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5E51DB-30BE-4176-B6ED-03BEF9BA5057}"/>
              </a:ext>
            </a:extLst>
          </p:cNvPr>
          <p:cNvSpPr txBox="1"/>
          <p:nvPr/>
        </p:nvSpPr>
        <p:spPr>
          <a:xfrm>
            <a:off x="11572944" y="6506431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1AEB07-D672-481A-912B-DAF8E9A7D388}" type="slidenum">
              <a:rPr lang="cs-CZ" sz="24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E12E01C-7DCB-4E4A-A93E-CC236C029477}"/>
              </a:ext>
            </a:extLst>
          </p:cNvPr>
          <p:cNvSpPr/>
          <p:nvPr/>
        </p:nvSpPr>
        <p:spPr>
          <a:xfrm>
            <a:off x="0" y="145366"/>
            <a:ext cx="103163" cy="1538068"/>
          </a:xfrm>
          <a:prstGeom prst="rect">
            <a:avLst/>
          </a:prstGeom>
          <a:gradFill flip="none" rotWithShape="1">
            <a:gsLst>
              <a:gs pos="0">
                <a:srgbClr val="85208B"/>
              </a:gs>
              <a:gs pos="100000">
                <a:srgbClr val="1E5AA2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5CA6"/>
              </a:solidFill>
            </a:endParaRPr>
          </a:p>
        </p:txBody>
      </p:sp>
      <p:grpSp>
        <p:nvGrpSpPr>
          <p:cNvPr id="15" name="Grafický objekt 6">
            <a:extLst>
              <a:ext uri="{FF2B5EF4-FFF2-40B4-BE49-F238E27FC236}">
                <a16:creationId xmlns:a16="http://schemas.microsoft.com/office/drawing/2014/main" id="{EAAB3F9D-B9D7-48B3-B22B-1FA190CEA318}"/>
              </a:ext>
            </a:extLst>
          </p:cNvPr>
          <p:cNvGrpSpPr/>
          <p:nvPr/>
        </p:nvGrpSpPr>
        <p:grpSpPr>
          <a:xfrm>
            <a:off x="9051954" y="6495597"/>
            <a:ext cx="2444196" cy="315573"/>
            <a:chOff x="9051954" y="6495597"/>
            <a:chExt cx="2444196" cy="315573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D1F1807D-C698-4DA3-9B09-B851B55FD326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E271278C-B430-4FFC-8930-478204EF4253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B2B94F12-C3EB-439F-8792-FF27D292B397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DE3CE552-B392-4567-ADC3-96A09CBDE7C7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58F589B1-35AB-4BC1-8342-4E47EC602F71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22C9FEFB-7283-4A09-8998-D27303958971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31B55111-7E5F-46E5-A795-5AC488562041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E1907E0C-FC71-400C-9B0E-8F2EC97A2A66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DA102036-819B-4837-968E-3454C56363B9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3C90D3BC-1534-4BBA-BE47-2FF67476AA2B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1344E3FE-C4D7-41E5-AE0E-8DFFDBD72033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0CFCE676-FE10-4268-8BE7-7555E3B42B78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32D7F688-3413-4BB5-A5A2-9356B336A6D2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20DE7A91-170E-4178-8365-BDE380A4A5E5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786CC07A-8608-40BC-8389-D2C8427FCFE8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FC61AF34-23CC-47E3-AA82-88347E7F7B61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D29F1188-0D4A-4204-B740-2690AC373194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E683BAC0-8D05-4E9B-BF2B-2C645FA41E93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C4288814-A0FC-44C0-95D1-B13380E75886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510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39" r:id="rId13"/>
    <p:sldLayoutId id="2147483840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4" y="251618"/>
            <a:ext cx="1152091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6391CC-375C-4555-A720-43F02916E7CD}"/>
              </a:ext>
            </a:extLst>
          </p:cNvPr>
          <p:cNvSpPr/>
          <p:nvPr/>
        </p:nvSpPr>
        <p:spPr>
          <a:xfrm>
            <a:off x="0" y="145366"/>
            <a:ext cx="103163" cy="1538068"/>
          </a:xfrm>
          <a:prstGeom prst="rect">
            <a:avLst/>
          </a:prstGeom>
          <a:solidFill>
            <a:srgbClr val="0F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0ACEBC4-1151-4B68-988F-6320F71E7E0E}"/>
              </a:ext>
            </a:extLst>
          </p:cNvPr>
          <p:cNvSpPr/>
          <p:nvPr/>
        </p:nvSpPr>
        <p:spPr>
          <a:xfrm>
            <a:off x="11870788" y="5434818"/>
            <a:ext cx="321212" cy="14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8079C1-B0B5-4671-9FE7-4E7575AA9B46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1696241" y="5901787"/>
            <a:ext cx="827198" cy="141070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/>
        </p:nvSpPr>
        <p:spPr>
          <a:xfrm>
            <a:off x="11364000" y="6554219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61AEB07-D672-481A-912B-DAF8E9A7D388}" type="slidenum">
              <a:rPr lang="cs-CZ" sz="2400" smtClean="0">
                <a:solidFill>
                  <a:schemeClr val="bg1"/>
                </a:solidFill>
              </a:rPr>
              <a:pPr algn="r"/>
              <a:t>‹#›</a:t>
            </a:fld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osef.fiser@median.c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92354A-5468-48D2-B71D-6D0EA8E8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 proti chřipce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0A20CE0-8F3A-4520-9FEC-F7AD6BD1F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/>
          <a:lstStyle/>
          <a:p>
            <a:r>
              <a:rPr lang="cs-CZ" dirty="0"/>
              <a:t>Postoje české veřejnosti k očkování proti chřipce</a:t>
            </a:r>
          </a:p>
        </p:txBody>
      </p:sp>
      <p:sp>
        <p:nvSpPr>
          <p:cNvPr id="3" name="AutoShape 4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Česká lékárnická komora varuje před eRecept.cz, za kterým stojí Pilulka.cz  | ČeskéNoviny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5598777"/>
            <a:ext cx="151508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3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důvody pro očkování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Téměř polovina očkovaných se nechává očkovat proto, že očkování chrání před těžkým průběhem nemoci - nejčastěji respondenti nad 60 let. 3 z 10 respondentů chtějí předejít vyřazení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z běžného života (především lidé do 50 let a významně nadprůměrně i nejmladší ve věku 18 - 25 let, kteří nechtějí zameškat školu).  Podobný podíl měl očkování doporučeno od lékaře, především ti, kteří osobně patří do rizikové skupiny. </a:t>
            </a:r>
            <a:endParaRPr lang="cs-CZ" sz="1600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446, pouze 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A04. Uvedl(a) jste, že se očkujete proti chřipce. Jaké k tomu máte důvody?</a:t>
            </a:r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658659"/>
              </p:ext>
            </p:extLst>
          </p:nvPr>
        </p:nvGraphicFramePr>
        <p:xfrm>
          <a:off x="5166911" y="1631947"/>
          <a:ext cx="6760171" cy="448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51274" y="5513855"/>
            <a:ext cx="5399532" cy="906180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jiný důvod byl často uváděn zaměstnanecký benefit, ať už ve formě plné či částečné úhrady nebo organizace akce. Ojediněle se objevilo i doporučení nebo přímo nařízení zaměstnavatelem.</a:t>
            </a:r>
          </a:p>
        </p:txBody>
      </p:sp>
    </p:spTree>
    <p:extLst>
      <p:ext uri="{BB962C8B-B14F-4D97-AF65-F5344CB8AC3E}">
        <p14:creationId xmlns:p14="http://schemas.microsoft.com/office/powerpoint/2010/main" val="372927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důvody pro neočkování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4" y="1838856"/>
            <a:ext cx="5045157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Třetina těch, kteří se nedávají očkovat, uvádí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jako důvod, že nemívají chřipku (nejčastěji respondenti ve věku 66 - 70 let a vysokoškoláci). Nedůvěru v ochranu deklarují nejvíce respondenti ve věku 26 – 50 let. Odpověď „Nepatřím mezi rizikové skupiny onemocněním chřipky“ uvedli  nejčastěji nejmladší respondenti a vysokoškoláci, ale i čtvrtina těch, kteří do rizikové skupiny patří (zejména ze 3. skupiny (respondent sám ne, ale někdo z domácnosti)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a ze 4. skupiny (žije s dětmi)). </a:t>
            </a:r>
            <a:br>
              <a:rPr lang="cs-CZ" dirty="0">
                <a:solidFill>
                  <a:srgbClr val="6F6F6F"/>
                </a:solidFill>
              </a:rPr>
            </a:br>
            <a:endParaRPr lang="cs-CZ" sz="1600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1031, pouze neočkovaní,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A05. Z jakých důvodů se neočkujete proti chřipce? </a:t>
            </a:r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39696"/>
              </p:ext>
            </p:extLst>
          </p:nvPr>
        </p:nvGraphicFramePr>
        <p:xfrm>
          <a:off x="5420302" y="1631947"/>
          <a:ext cx="6760171" cy="448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51274" y="5513855"/>
            <a:ext cx="5399532" cy="906180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jiný důvod respondenti často jmenovali neúčinnost na nové kmeny virů, negativní zkušenosti z okolí, ale i neznalost, jak to zařídit, malá informovanost a dokonce i </a:t>
            </a:r>
            <a:r>
              <a:rPr lang="cs-CZ" sz="1600" i="1" dirty="0">
                <a:solidFill>
                  <a:srgbClr val="6F6F6F"/>
                </a:solidFill>
              </a:rPr>
              <a:t>„nezbyla na mě vakcína“</a:t>
            </a:r>
            <a:r>
              <a:rPr lang="cs-CZ" sz="1600" dirty="0">
                <a:solidFill>
                  <a:srgbClr val="6F6F6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79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motivace k očkování neočkovaných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692618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Téměř polovinu neočkovaných by k očkování motivovala vlastní zkušenost s těžkým průběhem, </a:t>
            </a:r>
            <a:r>
              <a:rPr lang="cs-CZ" sz="1600" dirty="0">
                <a:solidFill>
                  <a:srgbClr val="6F6F6F"/>
                </a:solidFill>
              </a:rPr>
              <a:t>nejčastěji takto odpověděli vysokoškoláci. </a:t>
            </a:r>
            <a:r>
              <a:rPr lang="cs-CZ" dirty="0">
                <a:solidFill>
                  <a:srgbClr val="6F6F6F"/>
                </a:solidFill>
              </a:rPr>
              <a:t>Následuje ochrana zdraví blízkého – </a:t>
            </a:r>
            <a:r>
              <a:rPr lang="cs-CZ" sz="1600" dirty="0">
                <a:solidFill>
                  <a:srgbClr val="6F6F6F"/>
                </a:solidFill>
              </a:rPr>
              <a:t>tento důvod uvádějí nejčastěji respondenti do 30ti let a poněkud paradoxně i více než polovina těch, kteří </a:t>
            </a:r>
            <a:br>
              <a:rPr lang="cs-CZ" sz="1600" dirty="0">
                <a:solidFill>
                  <a:srgbClr val="6F6F6F"/>
                </a:solidFill>
              </a:rPr>
            </a:br>
            <a:r>
              <a:rPr lang="cs-CZ" sz="1600" dirty="0">
                <a:solidFill>
                  <a:srgbClr val="6F6F6F"/>
                </a:solidFill>
              </a:rPr>
              <a:t>s někým z rizikové skupiny žijí. To ukazuje na nízkou informovanost o této problematice. </a:t>
            </a:r>
            <a:r>
              <a:rPr lang="cs-CZ" dirty="0">
                <a:solidFill>
                  <a:srgbClr val="6F6F6F"/>
                </a:solidFill>
              </a:rPr>
              <a:t>Plná úhrada by motivovala třetinu neočkovaných, </a:t>
            </a:r>
            <a:r>
              <a:rPr lang="cs-CZ" sz="1600" dirty="0">
                <a:solidFill>
                  <a:srgbClr val="6F6F6F"/>
                </a:solidFill>
              </a:rPr>
              <a:t>nejčastěji do 35 let, Pražany, respondenty mimo rizikovou skupinu nebo žijící s někým z rizikové skupiny a nebo s dětmi.</a:t>
            </a:r>
            <a:br>
              <a:rPr lang="cs-CZ" sz="1600" dirty="0">
                <a:solidFill>
                  <a:srgbClr val="6F6F6F"/>
                </a:solidFill>
              </a:rPr>
            </a:br>
            <a:endParaRPr lang="cs-CZ" sz="1600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1031, pouze neočkovaní,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A06. Co by Vás nejvíce motivovalo k očkování proti chřipce? Co dalšího? Můžete uvést až 3 důvody. </a:t>
            </a:r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29240" y="5651650"/>
            <a:ext cx="5399532" cy="548044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„něco jiného“ je nejčastěji uváděno „nic, nechci očkování“, ale i lepší informace a dlouhodobější ochrana než jeden rok.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708082"/>
              </p:ext>
            </p:extLst>
          </p:nvPr>
        </p:nvGraphicFramePr>
        <p:xfrm>
          <a:off x="4814371" y="1608463"/>
          <a:ext cx="6998667" cy="472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536512" y="1141991"/>
            <a:ext cx="1359988" cy="5055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cs-CZ" sz="1600" dirty="0"/>
              <a:t>Celkem </a:t>
            </a:r>
          </a:p>
          <a:p>
            <a:pPr algn="ctr">
              <a:lnSpc>
                <a:spcPts val="1600"/>
              </a:lnSpc>
            </a:pPr>
            <a:r>
              <a:rPr lang="cs-CZ" sz="1600" dirty="0"/>
              <a:t>na 1. -3. místě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026328" y="1746987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609325" y="2279593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135681" y="2812199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9734850" y="3344805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035899" y="3877411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987883" y="4410017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911825" y="4942623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330144" y="5475228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709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plánované očkování proti chřipce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154864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Letos se plánuje nechat naočkovat více než pětina dotázaných, častěji muži, nejstarší respondenti  a respondenti, kteří patří do rizikové skupiny buď sami nebo spolu s někým v domácnosti. Významně častěji se plánují nechat očkovat respondenti, kteří již očkováni byli (ale i mezi nimi je čtvrtina těch, kteří to již neplánují).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Z neočkovaných plánují nechat se letos očkovat necelá 3 %.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A07. Plánujete se letos očkovat proti chřipce?</a:t>
            </a:r>
          </a:p>
        </p:txBody>
      </p:sp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280215"/>
              </p:ext>
            </p:extLst>
          </p:nvPr>
        </p:nvGraphicFramePr>
        <p:xfrm>
          <a:off x="5286012" y="1752830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87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plánované očkování proti chřipce detailně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A07. Plánujete se letos očkovat proti chřipce?</a:t>
            </a:r>
          </a:p>
        </p:txBody>
      </p:sp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161993"/>
              </p:ext>
            </p:extLst>
          </p:nvPr>
        </p:nvGraphicFramePr>
        <p:xfrm>
          <a:off x="715831" y="1748316"/>
          <a:ext cx="11097207" cy="479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Obdélník 40"/>
          <p:cNvSpPr/>
          <p:nvPr/>
        </p:nvSpPr>
        <p:spPr>
          <a:xfrm>
            <a:off x="715832" y="1731984"/>
            <a:ext cx="11268187" cy="274947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nice 41"/>
          <p:cNvCxnSpPr/>
          <p:nvPr/>
        </p:nvCxnSpPr>
        <p:spPr>
          <a:xfrm>
            <a:off x="811005" y="2467838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811005" y="3186652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811005" y="3903524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016457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Pohlaví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625124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Věk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338963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Vzdělání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4502757"/>
            <a:ext cx="17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Riziková skupina</a:t>
            </a:r>
          </a:p>
        </p:txBody>
      </p:sp>
      <p:cxnSp>
        <p:nvCxnSpPr>
          <p:cNvPr id="71" name="Přímá spojnice 70"/>
          <p:cNvCxnSpPr/>
          <p:nvPr/>
        </p:nvCxnSpPr>
        <p:spPr>
          <a:xfrm flipV="1">
            <a:off x="722088" y="5584841"/>
            <a:ext cx="11261931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5650032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Očkovaní</a:t>
            </a:r>
          </a:p>
        </p:txBody>
      </p:sp>
      <p:sp>
        <p:nvSpPr>
          <p:cNvPr id="83" name="Ovál 82"/>
          <p:cNvSpPr/>
          <p:nvPr/>
        </p:nvSpPr>
        <p:spPr>
          <a:xfrm>
            <a:off x="5028563" y="200693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5555300" y="2960681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5306078" y="392137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5325128" y="415130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5382278" y="487520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6075972" y="559559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7149272" y="296246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5838584" y="343760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6765560" y="4160183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6857912" y="487699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>
            <a:off x="8484158" y="5588810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>
            <a:off x="6900918" y="2484500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7333026" y="271220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/>
          <p:cNvSpPr/>
          <p:nvPr/>
        </p:nvSpPr>
        <p:spPr>
          <a:xfrm>
            <a:off x="6242803" y="583596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/>
          <p:cNvSpPr/>
          <p:nvPr/>
        </p:nvSpPr>
        <p:spPr>
          <a:xfrm>
            <a:off x="9753523" y="2489608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9959713" y="271731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9852077" y="319024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9498851" y="463360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9812621" y="5356183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9448637" y="5831323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28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968D0B3-B2D2-4910-AFA2-07A8B19ACA19}"/>
              </a:ext>
            </a:extLst>
          </p:cNvPr>
          <p:cNvSpPr/>
          <p:nvPr/>
        </p:nvSpPr>
        <p:spPr>
          <a:xfrm>
            <a:off x="9206944" y="4359257"/>
            <a:ext cx="2301649" cy="646331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Josef Fišer</a:t>
            </a:r>
          </a:p>
          <a:p>
            <a:pPr lvl="0"/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602 458 054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cs-CZ" sz="1200" dirty="0">
                <a:solidFill>
                  <a:schemeClr val="bg1"/>
                </a:solidFill>
                <a:hlinkClick r:id="rId2"/>
              </a:rPr>
              <a:t>josef.fiser@median.cz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6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1C2EE9-1C43-4BA1-9AAD-1A25B994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výzkumu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C4B48A7-D48E-408D-8DBB-5B069A841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39993"/>
              </p:ext>
            </p:extLst>
          </p:nvPr>
        </p:nvGraphicFramePr>
        <p:xfrm>
          <a:off x="349874" y="1934793"/>
          <a:ext cx="11280591" cy="4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Analytická cílová</a:t>
                      </a:r>
                      <a:r>
                        <a:rPr lang="cs-CZ" sz="1400" b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skupina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– 79 let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obecná populace</a:t>
                      </a:r>
                      <a:endParaRPr lang="cs-CZ" sz="140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7207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Termín dotazování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PRE TEST:</a:t>
                      </a:r>
                      <a:r>
                        <a:rPr lang="cs-CZ" sz="140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11.– 22. srpna 2022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9828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Metoda sběru dat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Internetové dotazování (CAWI)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Velikost vzorku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internetové dotazování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1477 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respondentů ve věku 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18 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ž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79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let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Realizátor a zadavatel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Výzkum realizovala společnost MEDIAN s.r.o. (člen SIMAR) exkluzivně pro společnost </a:t>
                      </a:r>
                      <a:r>
                        <a:rPr lang="cs-CZ" sz="14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ČLnK</a:t>
                      </a:r>
                      <a:endParaRPr lang="cs-CZ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endParaRPr lang="cs-CZ" sz="14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poznámka:  v grafech jsou označeny oválkem odpovědi, které jsou</a:t>
                      </a:r>
                      <a:r>
                        <a:rPr lang="cs-CZ" sz="1400" b="0" i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statisticky významně odlišné od jiných kategorií  </a:t>
                      </a:r>
                      <a:endParaRPr lang="cs-CZ" sz="14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ál 4"/>
          <p:cNvSpPr/>
          <p:nvPr/>
        </p:nvSpPr>
        <p:spPr>
          <a:xfrm>
            <a:off x="11135301" y="5642243"/>
            <a:ext cx="308472" cy="17627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4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49775-7FA8-E003-6C3E-C578BE7E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určení rizikových skupin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12311" y="382919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u="sng" dirty="0"/>
              <a:t>S01. Jste těhotná?  </a:t>
            </a:r>
            <a:r>
              <a:rPr lang="cs-CZ" sz="1000" dirty="0"/>
              <a:t>Ano/Ne</a:t>
            </a:r>
            <a:endParaRPr lang="cs-CZ" sz="1000" b="1" u="sng" dirty="0"/>
          </a:p>
          <a:p>
            <a:r>
              <a:rPr lang="cs-CZ" sz="1000" b="1" u="sng" dirty="0"/>
              <a:t>S02. Máte některé z následujících zdravotních problémů? </a:t>
            </a:r>
            <a:r>
              <a:rPr lang="cs-CZ" sz="1000" b="1" dirty="0"/>
              <a:t>(více možností odpovědí)</a:t>
            </a:r>
            <a:endParaRPr lang="cs-CZ" sz="1000" dirty="0"/>
          </a:p>
          <a:p>
            <a:pPr lvl="0"/>
            <a:r>
              <a:rPr lang="cs-CZ" sz="1000" dirty="0"/>
              <a:t>Chronické onemocnění srdce a cév</a:t>
            </a:r>
          </a:p>
          <a:p>
            <a:pPr lvl="0"/>
            <a:r>
              <a:rPr lang="cs-CZ" sz="1000" dirty="0"/>
              <a:t>Chronické onemocnění dýchacích cest, plic, astma</a:t>
            </a:r>
          </a:p>
          <a:p>
            <a:pPr lvl="0"/>
            <a:r>
              <a:rPr lang="cs-CZ" sz="1000" dirty="0"/>
              <a:t>Chronické onemocnění ledvin nebo jater</a:t>
            </a:r>
          </a:p>
          <a:p>
            <a:pPr lvl="0"/>
            <a:r>
              <a:rPr lang="cs-CZ" sz="1000" dirty="0"/>
              <a:t>Diabetes </a:t>
            </a:r>
            <a:r>
              <a:rPr lang="cs-CZ" sz="1000" dirty="0" err="1"/>
              <a:t>mellitus</a:t>
            </a:r>
            <a:endParaRPr lang="cs-CZ" sz="1000" dirty="0"/>
          </a:p>
          <a:p>
            <a:pPr lvl="0"/>
            <a:r>
              <a:rPr lang="cs-CZ" sz="1000" dirty="0"/>
              <a:t>Porucha imunitního systému (včetně HIV/AIDS) </a:t>
            </a:r>
          </a:p>
          <a:p>
            <a:r>
              <a:rPr lang="cs-CZ" sz="1000" b="1" u="sng" dirty="0"/>
              <a:t>S03. Žijete v domácnosti s osobou, která má některé z následujících zdravotních problémů? </a:t>
            </a:r>
            <a:r>
              <a:rPr lang="cs-CZ" sz="1000" b="1" dirty="0"/>
              <a:t>(více možností odpovědí)</a:t>
            </a:r>
            <a:endParaRPr lang="cs-CZ" sz="1000" dirty="0"/>
          </a:p>
          <a:p>
            <a:pPr lvl="0"/>
            <a:r>
              <a:rPr lang="cs-CZ" sz="1000" dirty="0"/>
              <a:t>Chronické onemocnění srdce a cév</a:t>
            </a:r>
          </a:p>
          <a:p>
            <a:pPr lvl="0"/>
            <a:r>
              <a:rPr lang="cs-CZ" sz="1000" dirty="0"/>
              <a:t>Chronické onemocnění dýchacích cest, plic, astma</a:t>
            </a:r>
          </a:p>
          <a:p>
            <a:pPr lvl="0"/>
            <a:r>
              <a:rPr lang="cs-CZ" sz="1000" dirty="0"/>
              <a:t>Chronické onemocnění ledvin nebo jater</a:t>
            </a:r>
          </a:p>
          <a:p>
            <a:pPr lvl="0"/>
            <a:r>
              <a:rPr lang="cs-CZ" sz="1000" dirty="0"/>
              <a:t>Diabetes </a:t>
            </a:r>
            <a:r>
              <a:rPr lang="cs-CZ" sz="1000" dirty="0" err="1"/>
              <a:t>mellitus</a:t>
            </a:r>
            <a:endParaRPr lang="cs-CZ" sz="1000" dirty="0"/>
          </a:p>
          <a:p>
            <a:pPr lvl="0"/>
            <a:r>
              <a:rPr lang="cs-CZ" sz="1000" dirty="0"/>
              <a:t>Porucha imunitního systému (včetně HIV/AIDS)</a:t>
            </a:r>
          </a:p>
          <a:p>
            <a:r>
              <a:rPr lang="cs-CZ" sz="1000" b="1" dirty="0"/>
              <a:t> </a:t>
            </a:r>
            <a:r>
              <a:rPr lang="cs-CZ" sz="1000" b="1" u="sng" dirty="0"/>
              <a:t>S04. Žijete v domácnosti s těhotnou?  </a:t>
            </a:r>
            <a:r>
              <a:rPr lang="cs-CZ" sz="1000" dirty="0"/>
              <a:t>Ano/Ne</a:t>
            </a:r>
          </a:p>
          <a:p>
            <a:r>
              <a:rPr lang="cs-CZ" sz="1000" b="1" u="sng" dirty="0"/>
              <a:t>S05. Žijete v domácnosti s dětmi? </a:t>
            </a:r>
            <a:r>
              <a:rPr lang="cs-CZ" sz="1000" dirty="0"/>
              <a:t>Ano/Ne</a:t>
            </a:r>
          </a:p>
          <a:p>
            <a:r>
              <a:rPr lang="cs-CZ" sz="1000" b="1" u="sng" dirty="0"/>
              <a:t>S06. Jste zdravotnický pracovník, nebo pracujete ve zdravotnickém zařízení? </a:t>
            </a:r>
            <a:r>
              <a:rPr lang="cs-CZ" sz="1000" dirty="0"/>
              <a:t>Ano/Ne</a:t>
            </a:r>
          </a:p>
          <a:p>
            <a:pPr lvl="0"/>
            <a:endParaRPr lang="cs-CZ" sz="1000" dirty="0"/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31075" y="1838855"/>
            <a:ext cx="5527480" cy="4583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6F6F6F"/>
                </a:solidFill>
              </a:rPr>
              <a:t>Respondenti byli rozděleni do rizikových skupin podle doplňkových otázek.</a:t>
            </a:r>
          </a:p>
          <a:p>
            <a:r>
              <a:rPr lang="cs-CZ" sz="2000" dirty="0">
                <a:solidFill>
                  <a:srgbClr val="6F6F6F"/>
                </a:solidFill>
              </a:rPr>
              <a:t>V 1. skupině „respondent osobně“ jsou ti, kteří mají sledované zdravotní problémy a/nebo pracují ve zdravotnictví a/nebo jde o těhotnou ženu (bez ohledu na věk a děti v domácnosti).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2. skupině je v rizikové skupině sám respondent </a:t>
            </a:r>
            <a:br>
              <a:rPr lang="cs-CZ" sz="2000" dirty="0">
                <a:solidFill>
                  <a:srgbClr val="6F6F6F"/>
                </a:solidFill>
              </a:rPr>
            </a:br>
            <a:r>
              <a:rPr lang="cs-CZ" sz="2000" dirty="0">
                <a:solidFill>
                  <a:srgbClr val="6F6F6F"/>
                </a:solidFill>
              </a:rPr>
              <a:t>i žije s takovou osobou v domácnosti.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3. skupině sám respondent tyto podmínky nesplňuje, ale žije s takovou osobou v domácnosti.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4. skupině nikdo nesplňuje podmínky, ale respondent žije s dětmi.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 5. skupině nikdo nesplňuje podmínky, ale respondentovi je 65 a více let.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66398"/>
              </p:ext>
            </p:extLst>
          </p:nvPr>
        </p:nvGraphicFramePr>
        <p:xfrm>
          <a:off x="5552795" y="727522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délník 12"/>
          <p:cNvSpPr/>
          <p:nvPr/>
        </p:nvSpPr>
        <p:spPr>
          <a:xfrm>
            <a:off x="9628983" y="1261871"/>
            <a:ext cx="2212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1. </a:t>
            </a:r>
            <a:r>
              <a:rPr lang="pt-BR" sz="1400" dirty="0"/>
              <a:t>Ano, respondent osobně (vyjma seniorství)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10080950" y="2138209"/>
            <a:ext cx="1891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2. </a:t>
            </a:r>
            <a:r>
              <a:rPr lang="pl-PL" sz="1400" dirty="0"/>
              <a:t>Respondent i někdo z domácnosti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9805228" y="2988985"/>
            <a:ext cx="2143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3. Respondent ne, ale někdo z domácnosti ano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440031" y="3182186"/>
            <a:ext cx="2374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4. </a:t>
            </a:r>
            <a:r>
              <a:rPr lang="pl-PL" sz="1400" dirty="0"/>
              <a:t>Respondent ani nikdo </a:t>
            </a:r>
            <a:br>
              <a:rPr lang="pl-PL" sz="1400" dirty="0"/>
            </a:br>
            <a:r>
              <a:rPr lang="pl-PL" sz="1400" dirty="0"/>
              <a:t>z domácnosti</a:t>
            </a:r>
            <a:r>
              <a:rPr lang="pl-PL" sz="1000" dirty="0"/>
              <a:t>, </a:t>
            </a:r>
            <a:r>
              <a:rPr lang="pl-PL" sz="1400" dirty="0"/>
              <a:t>ale žije s dětmi</a:t>
            </a:r>
            <a:r>
              <a:rPr lang="cs-CZ" sz="1400" dirty="0"/>
              <a:t>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866547" y="2346029"/>
            <a:ext cx="22232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5. </a:t>
            </a:r>
            <a:r>
              <a:rPr lang="pl-PL" sz="1400" dirty="0"/>
              <a:t>Respondent ani nikdo z domácnosti</a:t>
            </a:r>
            <a:r>
              <a:rPr lang="pl-PL" sz="1000" dirty="0"/>
              <a:t>, </a:t>
            </a:r>
            <a:r>
              <a:rPr lang="pl-PL" sz="1400" dirty="0"/>
              <a:t>ale je mu více než 64 let</a:t>
            </a:r>
            <a:r>
              <a:rPr lang="cs-CZ" sz="1400" dirty="0"/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128761" y="1421349"/>
            <a:ext cx="1581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6. Ne, v rizikové skupině není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9805228" y="1728788"/>
            <a:ext cx="562735" cy="1100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9982200" y="2571750"/>
            <a:ext cx="214313" cy="179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9476632" y="3235161"/>
            <a:ext cx="457943" cy="2086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8539163" y="3373684"/>
            <a:ext cx="274938" cy="279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7627066" y="2661429"/>
            <a:ext cx="455486" cy="1595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779466" y="1903404"/>
            <a:ext cx="455486" cy="105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10182226" y="2592862"/>
            <a:ext cx="1142999" cy="15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9934575" y="3443796"/>
            <a:ext cx="1700213" cy="15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6505575" y="3653346"/>
            <a:ext cx="20335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6191250" y="2821015"/>
            <a:ext cx="1435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5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9DD7-A6FA-4B50-95A5-18E1352C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3" y="2449934"/>
            <a:ext cx="5238181" cy="1958138"/>
          </a:xfrm>
        </p:spPr>
        <p:txBody>
          <a:bodyPr/>
          <a:lstStyle/>
          <a:p>
            <a:r>
              <a:rPr lang="cs-CZ" dirty="0"/>
              <a:t>postoje k onemocnění chřipkou</a:t>
            </a:r>
          </a:p>
        </p:txBody>
      </p:sp>
    </p:spTree>
    <p:extLst>
      <p:ext uri="{BB962C8B-B14F-4D97-AF65-F5344CB8AC3E}">
        <p14:creationId xmlns:p14="http://schemas.microsoft.com/office/powerpoint/2010/main" val="113675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chřipka je onemocnění s vážným průběhem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036387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Dvě třetiny respondentů vnímají chřipku jako vážné onemocnění nebo onemocnění, které může mít vážný průběh. Jako vážné ho vnímají nejčastěji respondenti nad 50 let, osoby s vysokoškolským vzděláním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a respondenti, kteří se nechali očkovat. Možný vážný průběh ale bez osobních obav uvádějí častěji  osoby do 50 let, vysokoškoláci a neočkovaní. Neočkovaní také zároveň nemoc významně častěji podceňují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(„</a:t>
            </a:r>
            <a:r>
              <a:rPr lang="cs-CZ" dirty="0" err="1">
                <a:solidFill>
                  <a:srgbClr val="6F6F6F"/>
                </a:solidFill>
              </a:rPr>
              <a:t>rýmička</a:t>
            </a:r>
            <a:r>
              <a:rPr lang="cs-CZ" dirty="0">
                <a:solidFill>
                  <a:srgbClr val="6F6F6F"/>
                </a:solidFill>
              </a:rPr>
              <a:t>“ 7 %, „nic vážného“ 32 %).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A01. Jaké je podle vás chřipka onemocnění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C64A17B-F304-40B2-B6B3-A771966C5524}"/>
              </a:ext>
            </a:extLst>
          </p:cNvPr>
          <p:cNvGraphicFramePr>
            <a:graphicFrameLocks noGrp="1"/>
          </p:cNvGraphicFramePr>
          <p:nvPr/>
        </p:nvGraphicFramePr>
        <p:xfrm>
          <a:off x="1963573" y="1842199"/>
          <a:ext cx="8379835" cy="384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601">
                  <a:extLst>
                    <a:ext uri="{9D8B030D-6E8A-4147-A177-3AD203B41FA5}">
                      <a16:colId xmlns:a16="http://schemas.microsoft.com/office/drawing/2014/main" val="1947916065"/>
                    </a:ext>
                  </a:extLst>
                </a:gridCol>
                <a:gridCol w="4303234">
                  <a:extLst>
                    <a:ext uri="{9D8B030D-6E8A-4147-A177-3AD203B41FA5}">
                      <a16:colId xmlns:a16="http://schemas.microsoft.com/office/drawing/2014/main" val="969155734"/>
                    </a:ext>
                  </a:extLst>
                </a:gridCol>
              </a:tblGrid>
              <a:tr h="384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>
                        <a:solidFill>
                          <a:srgbClr val="6F6F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>
                        <a:solidFill>
                          <a:srgbClr val="6F6F6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9919"/>
                  </a:ext>
                </a:extLst>
              </a:tr>
            </a:tbl>
          </a:graphicData>
        </a:graphic>
      </p:graphicFrame>
      <p:graphicFrame>
        <p:nvGraphicFramePr>
          <p:cNvPr id="9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128143"/>
              </p:ext>
            </p:extLst>
          </p:nvPr>
        </p:nvGraphicFramePr>
        <p:xfrm>
          <a:off x="4682169" y="1631948"/>
          <a:ext cx="7244913" cy="342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76728"/>
              </p:ext>
            </p:extLst>
          </p:nvPr>
        </p:nvGraphicFramePr>
        <p:xfrm>
          <a:off x="4098275" y="5057507"/>
          <a:ext cx="7714764" cy="136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ál 11"/>
          <p:cNvSpPr/>
          <p:nvPr/>
        </p:nvSpPr>
        <p:spPr>
          <a:xfrm>
            <a:off x="5639376" y="554534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810951" y="554534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87376" y="554534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9754176" y="5097673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34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chřipka podle rizikových skupin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Vnímání chřipky se liší i podle příslušnosti respondenta do rizikové skupiny. Nejváženěji je chřipka vnímána respondenty z 1. </a:t>
            </a:r>
            <a:r>
              <a:rPr lang="cs-CZ" dirty="0" err="1">
                <a:solidFill>
                  <a:srgbClr val="6F6F6F"/>
                </a:solidFill>
              </a:rPr>
              <a:t>sk</a:t>
            </a:r>
            <a:r>
              <a:rPr lang="cs-CZ" dirty="0">
                <a:solidFill>
                  <a:srgbClr val="6F6F6F"/>
                </a:solidFill>
              </a:rPr>
              <a:t>. - sami mají sledované zdravotní problémy a/nebo pracují ve zdravotnictví a/nebo jde o těhotnou ženu (bez ohledu na věk a děti v domácnosti ). Naopak nejvíce je chřipka podceňována </a:t>
            </a:r>
            <a:r>
              <a:rPr lang="cs-CZ" dirty="0" err="1">
                <a:solidFill>
                  <a:srgbClr val="6F6F6F"/>
                </a:solidFill>
              </a:rPr>
              <a:t>sk</a:t>
            </a:r>
            <a:r>
              <a:rPr lang="cs-CZ" dirty="0">
                <a:solidFill>
                  <a:srgbClr val="6F6F6F"/>
                </a:solidFill>
              </a:rPr>
              <a:t>. 4 (nikdo nesplňuje podmínky, ale respondent žije s dětmi)  právě s ohledem na to, že chřipka ohrožuje jen seniory. </a:t>
            </a:r>
          </a:p>
          <a:p>
            <a:endParaRPr lang="cs-CZ" dirty="0">
              <a:solidFill>
                <a:srgbClr val="6F6F6F"/>
              </a:solidFill>
            </a:endParaRPr>
          </a:p>
          <a:p>
            <a:endParaRPr lang="cs-CZ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A01. Jaké je podle vás chřipka onemocnění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288394"/>
              </p:ext>
            </p:extLst>
          </p:nvPr>
        </p:nvGraphicFramePr>
        <p:xfrm>
          <a:off x="4814371" y="1608463"/>
          <a:ext cx="6998667" cy="472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4825388" y="1553378"/>
            <a:ext cx="7149947" cy="683046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0254868" y="2324559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535101" y="4151523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0451336" y="2928656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0506421" y="354560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0451336" y="4768467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05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9DD7-A6FA-4B50-95A5-18E1352C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3" y="2757711"/>
            <a:ext cx="5238181" cy="1342584"/>
          </a:xfrm>
        </p:spPr>
        <p:txBody>
          <a:bodyPr/>
          <a:lstStyle/>
          <a:p>
            <a:r>
              <a:rPr lang="cs-CZ" dirty="0"/>
              <a:t>očkování proti chřipce</a:t>
            </a:r>
          </a:p>
        </p:txBody>
      </p:sp>
    </p:spTree>
    <p:extLst>
      <p:ext uri="{BB962C8B-B14F-4D97-AF65-F5344CB8AC3E}">
        <p14:creationId xmlns:p14="http://schemas.microsoft.com/office/powerpoint/2010/main" val="40641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očkování proti chřipce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Častěji se nechali očkovat muži, starší respondenti (ale skupina 61 - 65 let je očkována významně podprůměrně), vzdělanější respondenti a respondenti, kteří patří do rizikové skupiny buď sami nebo spolu s někým v domácnosti. Respondenti, kteří nemají zdravotní indikace, ale „pouze“ žijí s dětmi, se nechávají očkovat významně nejméně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(18 %). Nízké je i očkování u těch, kteří nemají zdravotní indikace, ale někdo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z domácnosti ano (30 %).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A02. Očkujete se (očkoval(a) jste se někdy) proti chřipce? </a:t>
            </a:r>
          </a:p>
        </p:txBody>
      </p:sp>
      <p:graphicFrame>
        <p:nvGraphicFramePr>
          <p:cNvPr id="16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78153"/>
              </p:ext>
            </p:extLst>
          </p:nvPr>
        </p:nvGraphicFramePr>
        <p:xfrm>
          <a:off x="4682169" y="1320800"/>
          <a:ext cx="7244913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délník 16"/>
          <p:cNvSpPr/>
          <p:nvPr/>
        </p:nvSpPr>
        <p:spPr>
          <a:xfrm>
            <a:off x="4825388" y="1451778"/>
            <a:ext cx="7149947" cy="341523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4920561" y="2349500"/>
            <a:ext cx="695960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920561" y="3251200"/>
            <a:ext cx="695960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920561" y="4140200"/>
            <a:ext cx="695960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116254" y="1876603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Pohlaví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451089" y="2485270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Věk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006800" y="346317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Vzdělání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266919" y="4898270"/>
            <a:ext cx="17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Riziková skupina</a:t>
            </a:r>
          </a:p>
        </p:txBody>
      </p:sp>
      <p:sp>
        <p:nvSpPr>
          <p:cNvPr id="25" name="Ovál 24"/>
          <p:cNvSpPr/>
          <p:nvPr/>
        </p:nvSpPr>
        <p:spPr>
          <a:xfrm>
            <a:off x="9987022" y="1809928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11236303" y="2994662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10322004" y="4173251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10760734" y="4458085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10595479" y="5350462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06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frekvence očkování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Téměř polovina očkovaných se nechává očkovat pravidelně každý rok. Nejčastěji to jsou respondenti ve věku 51 - 55 let a nad 70 let a respondenti, kteří mají sami sledované zdravotní problémy nebo společně s někým z domácnosti.  </a:t>
            </a:r>
          </a:p>
          <a:p>
            <a:r>
              <a:rPr lang="cs-CZ" dirty="0">
                <a:solidFill>
                  <a:srgbClr val="6F6F6F"/>
                </a:solidFill>
              </a:rPr>
              <a:t>Přepočítáno na všechny dotázané, pravidelně každý rok se nechává očkovat proti chřipce 14 %.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446, pouze 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A03. Jak často?</a:t>
            </a:r>
          </a:p>
        </p:txBody>
      </p: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123817"/>
              </p:ext>
            </p:extLst>
          </p:nvPr>
        </p:nvGraphicFramePr>
        <p:xfrm>
          <a:off x="5457251" y="1284051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 30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716211"/>
              </p:ext>
            </p:extLst>
          </p:nvPr>
        </p:nvGraphicFramePr>
        <p:xfrm>
          <a:off x="2370690" y="3452538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ovéPole 3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196782" y="1043590"/>
            <a:ext cx="242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Pouze očkovaní, n = 446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4669549" y="3622485"/>
            <a:ext cx="297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Všichni respondenti, N = 1477</a:t>
            </a:r>
          </a:p>
        </p:txBody>
      </p:sp>
    </p:spTree>
    <p:extLst>
      <p:ext uri="{BB962C8B-B14F-4D97-AF65-F5344CB8AC3E}">
        <p14:creationId xmlns:p14="http://schemas.microsoft.com/office/powerpoint/2010/main" val="1363893007"/>
      </p:ext>
    </p:extLst>
  </p:cSld>
  <p:clrMapOvr>
    <a:masterClrMapping/>
  </p:clrMapOvr>
</p:sld>
</file>

<file path=ppt/theme/theme1.xml><?xml version="1.0" encoding="utf-8"?>
<a:theme xmlns:a="http://schemas.openxmlformats.org/drawingml/2006/main" name="4_MEDIAN_adMeter 2018">
  <a:themeElements>
    <a:clrScheme name="MEDIAN2018">
      <a:dk1>
        <a:srgbClr val="3F3F3F"/>
      </a:dk1>
      <a:lt1>
        <a:srgbClr val="FFFFFF"/>
      </a:lt1>
      <a:dk2>
        <a:srgbClr val="44546A"/>
      </a:dk2>
      <a:lt2>
        <a:srgbClr val="E7E6E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DIAN 2018">
  <a:themeElements>
    <a:clrScheme name="MEDIAN2018">
      <a:dk1>
        <a:srgbClr val="3F3F3F"/>
      </a:dk1>
      <a:lt1>
        <a:srgbClr val="FFFFFF"/>
      </a:lt1>
      <a:dk2>
        <a:srgbClr val="6F6F6F"/>
      </a:dk2>
      <a:lt2>
        <a:srgbClr val="0F65A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44155</TotalTime>
  <Words>1419</Words>
  <Application>Microsoft Office PowerPoint</Application>
  <PresentationFormat>Širokoúhlá obrazovka</PresentationFormat>
  <Paragraphs>119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4_MEDIAN_adMeter 2018</vt:lpstr>
      <vt:lpstr>1_MEDIAN 2018</vt:lpstr>
      <vt:lpstr>Očkování proti chřipce</vt:lpstr>
      <vt:lpstr>metodika výzkumu</vt:lpstr>
      <vt:lpstr>metodika určení rizikových skupin</vt:lpstr>
      <vt:lpstr>postoje k onemocnění chřipkou</vt:lpstr>
      <vt:lpstr>chřipka je onemocnění s vážným průběhem</vt:lpstr>
      <vt:lpstr>chřipka podle rizikových skupin</vt:lpstr>
      <vt:lpstr>očkování proti chřipce</vt:lpstr>
      <vt:lpstr>očkování proti chřipce</vt:lpstr>
      <vt:lpstr>frekvence očkování</vt:lpstr>
      <vt:lpstr>důvody pro očkování</vt:lpstr>
      <vt:lpstr>důvody pro neočkování</vt:lpstr>
      <vt:lpstr>motivace k očkování neočkovaných</vt:lpstr>
      <vt:lpstr>plánované očkování proti chřipce</vt:lpstr>
      <vt:lpstr>plánované očkování proti chřipce detailně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Michalová Lea</dc:creator>
  <cp:revision>2459</cp:revision>
  <cp:lastPrinted>2022-09-30T10:53:38Z</cp:lastPrinted>
  <dcterms:created xsi:type="dcterms:W3CDTF">2018-03-06T15:44:21Z</dcterms:created>
  <dcterms:modified xsi:type="dcterms:W3CDTF">2022-09-30T10:55:57Z</dcterms:modified>
</cp:coreProperties>
</file>