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62" r:id="rId1"/>
  </p:sldMasterIdLst>
  <p:notesMasterIdLst>
    <p:notesMasterId r:id="rId51"/>
  </p:notesMasterIdLst>
  <p:sldIdLst>
    <p:sldId id="259" r:id="rId2"/>
    <p:sldId id="1133" r:id="rId3"/>
    <p:sldId id="1341" r:id="rId4"/>
    <p:sldId id="1209" r:id="rId5"/>
    <p:sldId id="1271" r:id="rId6"/>
    <p:sldId id="1272" r:id="rId7"/>
    <p:sldId id="1273" r:id="rId8"/>
    <p:sldId id="1274" r:id="rId9"/>
    <p:sldId id="1275" r:id="rId10"/>
    <p:sldId id="1276" r:id="rId11"/>
    <p:sldId id="1277" r:id="rId12"/>
    <p:sldId id="1278" r:id="rId13"/>
    <p:sldId id="1279" r:id="rId14"/>
    <p:sldId id="1345" r:id="rId15"/>
    <p:sldId id="1347" r:id="rId16"/>
    <p:sldId id="1348" r:id="rId17"/>
    <p:sldId id="1350" r:id="rId18"/>
    <p:sldId id="1349" r:id="rId19"/>
    <p:sldId id="1351" r:id="rId20"/>
    <p:sldId id="1352" r:id="rId21"/>
    <p:sldId id="1369" r:id="rId22"/>
    <p:sldId id="1368" r:id="rId23"/>
    <p:sldId id="1373" r:id="rId24"/>
    <p:sldId id="1372" r:id="rId25"/>
    <p:sldId id="1342" r:id="rId26"/>
    <p:sldId id="1343" r:id="rId27"/>
    <p:sldId id="1357" r:id="rId28"/>
    <p:sldId id="1371" r:id="rId29"/>
    <p:sldId id="1385" r:id="rId30"/>
    <p:sldId id="1386" r:id="rId31"/>
    <p:sldId id="1358" r:id="rId32"/>
    <p:sldId id="1370" r:id="rId33"/>
    <p:sldId id="1364" r:id="rId34"/>
    <p:sldId id="1365" r:id="rId35"/>
    <p:sldId id="1387" r:id="rId36"/>
    <p:sldId id="1388" r:id="rId37"/>
    <p:sldId id="1409" r:id="rId38"/>
    <p:sldId id="1391" r:id="rId39"/>
    <p:sldId id="1307" r:id="rId40"/>
    <p:sldId id="318" r:id="rId41"/>
    <p:sldId id="1304" r:id="rId42"/>
    <p:sldId id="1382" r:id="rId43"/>
    <p:sldId id="1310" r:id="rId44"/>
    <p:sldId id="1187" r:id="rId45"/>
    <p:sldId id="1210" r:id="rId46"/>
    <p:sldId id="1201" r:id="rId47"/>
    <p:sldId id="1405" r:id="rId48"/>
    <p:sldId id="1408" r:id="rId49"/>
    <p:sldId id="1039" r:id="rId50"/>
  </p:sldIdLst>
  <p:sldSz cx="17340263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546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or" initials="R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3B"/>
    <a:srgbClr val="5E8C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7CB"/>
          </a:solidFill>
        </a:fill>
      </a:tcStyle>
    </a:wholeTbl>
    <a:band2H>
      <a:tcTxStyle/>
      <a:tcStyle>
        <a:tcBdr/>
        <a:fill>
          <a:solidFill>
            <a:srgbClr val="F8F4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CDDE"/>
          </a:solidFill>
        </a:fill>
      </a:tcStyle>
    </a:wholeTbl>
    <a:band2H>
      <a:tcTxStyle/>
      <a:tcStyle>
        <a:tcBdr/>
        <a:fill>
          <a:solidFill>
            <a:srgbClr val="EBE8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366"/>
    <p:restoredTop sz="63969"/>
  </p:normalViewPr>
  <p:slideViewPr>
    <p:cSldViewPr snapToGrid="0" snapToObjects="1">
      <p:cViewPr varScale="1">
        <p:scale>
          <a:sx n="39" d="100"/>
          <a:sy n="39" d="100"/>
        </p:scale>
        <p:origin x="1210" y="53"/>
      </p:cViewPr>
      <p:guideLst>
        <p:guide orient="horz" pos="3072"/>
        <p:guide pos="54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3" name="Shape 15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8842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4714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7561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2168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7061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2350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5000"/>
              </a:lnSpc>
            </a:pPr>
            <a:r>
              <a:rPr lang="cs-CZ" sz="6600" b="1" dirty="0">
                <a:solidFill>
                  <a:srgbClr val="00823B"/>
                </a:solidFill>
              </a:rPr>
              <a:t>1943 výstupů s klíčovým tématem Česká lékárnická komora za 12 měsíců, tj. 247 pracovních dní, tedy téměř 8 článků na 1 </a:t>
            </a:r>
            <a:r>
              <a:rPr lang="cs-CZ" sz="6600" b="1" dirty="0" err="1">
                <a:solidFill>
                  <a:srgbClr val="00823B"/>
                </a:solidFill>
              </a:rPr>
              <a:t>prac</a:t>
            </a:r>
            <a:r>
              <a:rPr lang="cs-CZ" sz="6600" b="1" dirty="0">
                <a:solidFill>
                  <a:srgbClr val="00823B"/>
                </a:solidFill>
              </a:rPr>
              <a:t>. den.</a:t>
            </a:r>
          </a:p>
          <a:p>
            <a:pPr>
              <a:lnSpc>
                <a:spcPct val="125000"/>
              </a:lnSpc>
            </a:pPr>
            <a:endParaRPr lang="cs-CZ" sz="6600" b="1" dirty="0">
              <a:solidFill>
                <a:srgbClr val="00823B"/>
              </a:solidFill>
            </a:endParaRPr>
          </a:p>
          <a:p>
            <a:pPr>
              <a:lnSpc>
                <a:spcPct val="125000"/>
              </a:lnSpc>
            </a:pPr>
            <a:r>
              <a:rPr lang="cs-CZ" sz="8000" dirty="0">
                <a:solidFill>
                  <a:srgbClr val="00823B"/>
                </a:solidFill>
              </a:rPr>
              <a:t>v mediálním prostoru je “úspěšnost“ mediální komunikace vyjadřována tzv </a:t>
            </a:r>
            <a:r>
              <a:rPr lang="cs-CZ" sz="8000" dirty="0" err="1">
                <a:solidFill>
                  <a:srgbClr val="00823B"/>
                </a:solidFill>
              </a:rPr>
              <a:t>grpy</a:t>
            </a:r>
            <a:endParaRPr lang="cs-CZ" sz="7200" dirty="0"/>
          </a:p>
          <a:p>
            <a:pPr>
              <a:lnSpc>
                <a:spcPct val="125000"/>
              </a:lnSpc>
            </a:pPr>
            <a:r>
              <a:rPr lang="cs-CZ" sz="8000" dirty="0">
                <a:solidFill>
                  <a:srgbClr val="00823B"/>
                </a:solidFill>
              </a:rPr>
              <a:t>přepočteno: </a:t>
            </a:r>
            <a:r>
              <a:rPr lang="cs-CZ" sz="8000" b="1" dirty="0">
                <a:solidFill>
                  <a:srgbClr val="00823B"/>
                </a:solidFill>
              </a:rPr>
              <a:t>za posledních 12 měsíců bylo mediálními výstupy, v nichž se vyskytovalo téma České lékárnické komory, osloveno více než 357 milionů diváků, posluchačů nebo čtenářů.</a:t>
            </a:r>
          </a:p>
          <a:p>
            <a:pPr>
              <a:lnSpc>
                <a:spcPct val="125000"/>
              </a:lnSpc>
            </a:pPr>
            <a:endParaRPr lang="cs-CZ" sz="6600" b="1" dirty="0">
              <a:solidFill>
                <a:srgbClr val="00823B"/>
              </a:solidFill>
            </a:endParaRPr>
          </a:p>
          <a:p>
            <a:pPr>
              <a:lnSpc>
                <a:spcPct val="125000"/>
              </a:lnSpc>
            </a:pPr>
            <a:endParaRPr lang="cs-CZ" sz="4000" b="1" dirty="0">
              <a:solidFill>
                <a:srgbClr val="00823B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89207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5000"/>
              </a:lnSpc>
            </a:pPr>
            <a:endParaRPr lang="cs-CZ" sz="2400" dirty="0">
              <a:solidFill>
                <a:srgbClr val="00823B"/>
              </a:solidFill>
            </a:endParaRPr>
          </a:p>
          <a:p>
            <a:pPr>
              <a:lnSpc>
                <a:spcPct val="125000"/>
              </a:lnSpc>
            </a:pPr>
            <a:r>
              <a:rPr lang="cs-CZ" sz="2400" dirty="0">
                <a:solidFill>
                  <a:srgbClr val="00823B"/>
                </a:solidFill>
              </a:rPr>
              <a:t>Dotazy minimálně 1x za dva dny.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696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5000"/>
              </a:lnSpc>
            </a:pPr>
            <a:endParaRPr lang="cs-CZ" sz="2400" dirty="0">
              <a:solidFill>
                <a:srgbClr val="00823B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41932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indent="0">
              <a:lnSpc>
                <a:spcPct val="150000"/>
              </a:lnSpc>
              <a:buFontTx/>
              <a:buNone/>
            </a:pPr>
            <a:r>
              <a:rPr lang="cs-CZ" dirty="0"/>
              <a:t>Největší prioritu jsme při tvorbě mediálního plánu dali medializaci problematiky odměňování lékárenské péče a nutnosti její změny. </a:t>
            </a:r>
          </a:p>
          <a:p>
            <a:pPr marL="0" lvl="1" indent="0">
              <a:lnSpc>
                <a:spcPct val="150000"/>
              </a:lnSpc>
              <a:buFontTx/>
              <a:buNone/>
            </a:pPr>
            <a:r>
              <a:rPr lang="cs-CZ" dirty="0"/>
              <a:t>Vlivem okolností jako válka na Ukrajině, zdražování energií nebo komunálních voleb nedošlo ke startu kampaně formou kulatého stolu v poslanecké sněmovně v červnu, ani v září. </a:t>
            </a:r>
          </a:p>
          <a:p>
            <a:pPr marL="0" lvl="1" indent="0">
              <a:lnSpc>
                <a:spcPct val="150000"/>
              </a:lnSpc>
              <a:buFontTx/>
              <a:buNone/>
            </a:pPr>
            <a:r>
              <a:rPr lang="cs-CZ" dirty="0"/>
              <a:t>Na poslance už čekat nebudeme a ve spolupráci s vydavatelstvím CNC otevřeme toto téma sami a budeme v něm pokračovat i v roce 2023. </a:t>
            </a:r>
          </a:p>
          <a:p>
            <a:pPr marL="0" lvl="1" indent="0">
              <a:lnSpc>
                <a:spcPct val="150000"/>
              </a:lnSpc>
              <a:buFontTx/>
              <a:buNone/>
            </a:pPr>
            <a:endParaRPr lang="cs-CZ" dirty="0"/>
          </a:p>
          <a:p>
            <a:pPr marL="0" lvl="1" indent="0">
              <a:lnSpc>
                <a:spcPct val="150000"/>
              </a:lnSpc>
              <a:buFontTx/>
              <a:buNone/>
            </a:pPr>
            <a:r>
              <a:rPr lang="cs-CZ" dirty="0"/>
              <a:t>Přestože jsou AKR, MKO také lékárníci a provozovatelé, jsou úředníky, činiteli i novináři vnímáni spíše jako politici a proto jsme pro kampaň hledali „tvář“.</a:t>
            </a:r>
          </a:p>
        </p:txBody>
      </p:sp>
    </p:spTree>
    <p:extLst>
      <p:ext uri="{BB962C8B-B14F-4D97-AF65-F5344CB8AC3E}">
        <p14:creationId xmlns:p14="http://schemas.microsoft.com/office/powerpoint/2010/main" val="3112706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4851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2F3D0B-BA27-4A70-B5EE-9CCD4F779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7533" y="1596249"/>
            <a:ext cx="13005197" cy="3395698"/>
          </a:xfrm>
        </p:spPr>
        <p:txBody>
          <a:bodyPr anchor="b"/>
          <a:lstStyle>
            <a:lvl1pPr algn="ctr">
              <a:defRPr sz="8533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12D1796-85AF-4C1D-9C27-A4B2E33EA9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67533" y="5122898"/>
            <a:ext cx="13005197" cy="2354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13"/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cs-CZ"/>
              <a:t>Kliknutím můžete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4209358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28BCDD-37F6-4483-B136-AEEE06DFD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4664D6-4C61-4EA5-9CBA-A556A4F8E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143" y="2596445"/>
            <a:ext cx="14955977" cy="56793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586512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184420-D79C-482D-B8D0-6CDE611A5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112" y="2431628"/>
            <a:ext cx="14955977" cy="4057226"/>
          </a:xfrm>
        </p:spPr>
        <p:txBody>
          <a:bodyPr anchor="b"/>
          <a:lstStyle>
            <a:lvl1pPr>
              <a:defRPr sz="8533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D8E0915-84A0-4E81-8295-3EC6F71572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83112" y="6527238"/>
            <a:ext cx="14955977" cy="1713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413">
                <a:solidFill>
                  <a:schemeClr val="tx1">
                    <a:tint val="75000"/>
                  </a:schemeClr>
                </a:solidFill>
              </a:defRPr>
            </a:lvl1pPr>
            <a:lvl2pPr marL="65023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3692439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F63B97-AC40-4464-92C5-584A2459B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C4E932-CE2C-43E2-9F46-5821CB4844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2143" y="2596444"/>
            <a:ext cx="7369612" cy="57502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A3402B8-7B5A-4A87-921C-9C642180EF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78508" y="2596444"/>
            <a:ext cx="7369612" cy="57502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75804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38A883-4639-41B7-A6DC-B63CD57F3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9943" y="519290"/>
            <a:ext cx="11740435" cy="1885245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F124D66-EC38-4A10-8E8C-6FC6FC5E21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4403" y="2390987"/>
            <a:ext cx="7335743" cy="117178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5D05D07-C1B6-4DCC-B227-73499A3CDD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94403" y="3562774"/>
            <a:ext cx="7335743" cy="47957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0502E70-6F47-458C-A1EA-F03CBA150E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778508" y="2390987"/>
            <a:ext cx="7371870" cy="117178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CE8E7F1-1048-4FA8-A244-2A5132E648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778508" y="3562774"/>
            <a:ext cx="7371870" cy="47957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848195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3512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758518-9BFD-4AFB-9975-9FC34CDC8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402" y="2015744"/>
            <a:ext cx="5592686" cy="2346775"/>
          </a:xfrm>
        </p:spPr>
        <p:txBody>
          <a:bodyPr anchor="b"/>
          <a:lstStyle>
            <a:lvl1pPr>
              <a:defRPr sz="455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07DE9C6-926C-468E-9FAB-6DC52D73B2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371870" y="2015744"/>
            <a:ext cx="8778508" cy="63199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551"/>
            </a:lvl1pPr>
            <a:lvl2pPr marL="650230" indent="0">
              <a:buNone/>
              <a:defRPr sz="3982"/>
            </a:lvl2pPr>
            <a:lvl3pPr marL="1300460" indent="0">
              <a:buNone/>
              <a:defRPr sz="3413"/>
            </a:lvl3pPr>
            <a:lvl4pPr marL="1950690" indent="0">
              <a:buNone/>
              <a:defRPr sz="2844"/>
            </a:lvl4pPr>
            <a:lvl5pPr marL="2600919" indent="0">
              <a:buNone/>
              <a:defRPr sz="2844"/>
            </a:lvl5pPr>
            <a:lvl6pPr marL="3251149" indent="0">
              <a:buNone/>
              <a:defRPr sz="2844"/>
            </a:lvl6pPr>
            <a:lvl7pPr marL="3901379" indent="0">
              <a:buNone/>
              <a:defRPr sz="2844"/>
            </a:lvl7pPr>
            <a:lvl8pPr marL="4551609" indent="0">
              <a:buNone/>
              <a:defRPr sz="2844"/>
            </a:lvl8pPr>
            <a:lvl9pPr marL="5201839" indent="0">
              <a:buNone/>
              <a:defRPr sz="2844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2889CB8-AB67-4778-89E8-6A7946ABDE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94402" y="4362519"/>
            <a:ext cx="5592686" cy="39844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2556602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E6FFB7-2A23-4804-8736-7788CA80E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7CC08DA-5E07-4993-88BF-42F0B66F29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92143" y="2596444"/>
            <a:ext cx="14955977" cy="618857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176622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5D83BE4-EAD8-464D-A8DE-1A8023168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8818" y="519290"/>
            <a:ext cx="12139302" cy="1885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pic>
        <p:nvPicPr>
          <p:cNvPr id="9" name="Picture 2" descr="C:\Documents and Settings\lukas\Desktop\logo_clk_Page_4.jpg">
            <a:extLst>
              <a:ext uri="{FF2B5EF4-FFF2-40B4-BE49-F238E27FC236}">
                <a16:creationId xmlns:a16="http://schemas.microsoft.com/office/drawing/2014/main" id="{70D08478-5EEC-4511-B88C-B7CEB12B634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4810" y="687942"/>
            <a:ext cx="3567398" cy="152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ástupný symbol pro text 2">
            <a:extLst>
              <a:ext uri="{FF2B5EF4-FFF2-40B4-BE49-F238E27FC236}">
                <a16:creationId xmlns:a16="http://schemas.microsoft.com/office/drawing/2014/main" id="{AF2737C8-3D27-4975-926A-C953E2A672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50260" y="2962950"/>
            <a:ext cx="15497860" cy="4826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cxnSp>
        <p:nvCxnSpPr>
          <p:cNvPr id="5" name="Přímá spojovací čára 9">
            <a:extLst>
              <a:ext uri="{FF2B5EF4-FFF2-40B4-BE49-F238E27FC236}">
                <a16:creationId xmlns:a16="http://schemas.microsoft.com/office/drawing/2014/main" id="{C074A6B9-0935-492A-AAE4-B5F05F6431B5}"/>
              </a:ext>
            </a:extLst>
          </p:cNvPr>
          <p:cNvCxnSpPr>
            <a:cxnSpLocks/>
          </p:cNvCxnSpPr>
          <p:nvPr userDrawn="1"/>
        </p:nvCxnSpPr>
        <p:spPr>
          <a:xfrm>
            <a:off x="465527" y="2527202"/>
            <a:ext cx="15682594" cy="0"/>
          </a:xfrm>
          <a:prstGeom prst="line">
            <a:avLst/>
          </a:prstGeom>
          <a:ln>
            <a:solidFill>
              <a:srgbClr val="0082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569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</p:sldLayoutIdLst>
  <p:txStyles>
    <p:titleStyle>
      <a:lvl1pPr algn="l" defTabSz="1300460" rtl="0" eaLnBrk="1" latinLnBrk="0" hangingPunct="1">
        <a:lnSpc>
          <a:spcPct val="90000"/>
        </a:lnSpc>
        <a:spcBef>
          <a:spcPct val="0"/>
        </a:spcBef>
        <a:buNone/>
        <a:defRPr sz="62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115" indent="-325115" algn="l" defTabSz="13004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3982" kern="1200">
          <a:solidFill>
            <a:srgbClr val="008000"/>
          </a:solidFill>
          <a:latin typeface="+mn-lt"/>
          <a:ea typeface="+mn-ea"/>
          <a:cs typeface="+mn-cs"/>
        </a:defRPr>
      </a:lvl1pPr>
      <a:lvl2pPr marL="97534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13" kern="1200">
          <a:solidFill>
            <a:srgbClr val="008000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44" kern="1200">
          <a:solidFill>
            <a:srgbClr val="008000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rgbClr val="008000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rgbClr val="008000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jp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A40A96-50BC-40B1-9214-088966590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6A1C2E7-AB5E-028F-4149-6B8A1C52B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8647" y="5712785"/>
            <a:ext cx="5342965" cy="2527138"/>
          </a:xfrm>
        </p:spPr>
        <p:txBody>
          <a:bodyPr/>
          <a:lstStyle/>
          <a:p>
            <a:pPr marL="0" indent="0" algn="ctr">
              <a:buNone/>
            </a:pPr>
            <a:r>
              <a:rPr lang="cs-CZ" sz="54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Praha</a:t>
            </a:r>
          </a:p>
          <a:p>
            <a:pPr marL="0" indent="0" algn="ctr">
              <a:buNone/>
            </a:pPr>
            <a:r>
              <a:rPr lang="cs-CZ" sz="54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3. listopadu 2023</a:t>
            </a: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8B2A9F16-8AC7-6BB9-E0DF-9248A6E7A591}"/>
              </a:ext>
            </a:extLst>
          </p:cNvPr>
          <p:cNvSpPr txBox="1">
            <a:spLocks/>
          </p:cNvSpPr>
          <p:nvPr/>
        </p:nvSpPr>
        <p:spPr>
          <a:xfrm>
            <a:off x="1300744" y="2810214"/>
            <a:ext cx="14738773" cy="2496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3004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25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6600" b="1" dirty="0"/>
              <a:t>XXXII. sjezd delegátů ČLnK</a:t>
            </a:r>
            <a:endParaRPr lang="cs-CZ" sz="6600" b="1" dirty="0">
              <a:solidFill>
                <a:srgbClr val="0082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99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A40A96-50BC-40B1-9214-088966590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sz="6600" dirty="0"/>
              <a:t>Plnění usnesení XXXI. sjezdu ČLnK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A4D165-0358-4612-B59D-CED50A819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143" y="2633179"/>
            <a:ext cx="14955977" cy="5407076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endParaRPr lang="cs-CZ" sz="3600" b="1" dirty="0">
              <a:solidFill>
                <a:srgbClr val="00823B"/>
              </a:solidFill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3600" b="1" dirty="0">
                <a:solidFill>
                  <a:srgbClr val="00823B"/>
                </a:solidFill>
              </a:rPr>
              <a:t>Prosazovat princip pravidelné valorizace taxy </a:t>
            </a:r>
            <a:r>
              <a:rPr lang="cs-CZ" sz="3600" b="1" dirty="0" err="1">
                <a:solidFill>
                  <a:srgbClr val="00823B"/>
                </a:solidFill>
              </a:rPr>
              <a:t>laborum</a:t>
            </a:r>
            <a:r>
              <a:rPr lang="cs-CZ" sz="3600" b="1" dirty="0">
                <a:solidFill>
                  <a:srgbClr val="00823B"/>
                </a:solidFill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cs-CZ" sz="3600" b="1" dirty="0">
              <a:solidFill>
                <a:srgbClr val="00823B"/>
              </a:solidFill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3600" dirty="0">
                <a:solidFill>
                  <a:srgbClr val="00823B"/>
                </a:solidFill>
              </a:rPr>
              <a:t>- pravidelně požadováno při projednávání cenového předpisu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3600" dirty="0">
                <a:solidFill>
                  <a:srgbClr val="00823B"/>
                </a:solidFill>
              </a:rPr>
              <a:t>- opakovaně blokováno zdravotními pojišťovnami</a:t>
            </a:r>
            <a:endParaRPr lang="cs-CZ" sz="3031" dirty="0">
              <a:solidFill>
                <a:srgbClr val="00823B"/>
              </a:solidFill>
            </a:endParaRPr>
          </a:p>
          <a:p>
            <a:pPr lvl="1" algn="just">
              <a:lnSpc>
                <a:spcPct val="100000"/>
              </a:lnSpc>
              <a:buFontTx/>
              <a:buChar char="-"/>
            </a:pPr>
            <a:endParaRPr lang="cs-CZ" sz="3031" dirty="0">
              <a:solidFill>
                <a:srgbClr val="0082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70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A40A96-50BC-40B1-9214-088966590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sz="6600" dirty="0"/>
              <a:t>Plnění usnesení XXXI. sjezdu ČLnK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A4D165-0358-4612-B59D-CED50A819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143" y="2633179"/>
            <a:ext cx="14955977" cy="5407076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endParaRPr lang="cs-CZ" sz="3600" b="1" dirty="0">
              <a:solidFill>
                <a:srgbClr val="00823B"/>
              </a:solidFill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3600" b="1" dirty="0">
                <a:solidFill>
                  <a:srgbClr val="00823B"/>
                </a:solidFill>
              </a:rPr>
              <a:t>Prosazovat doplnění lékového záznamu pacienta o jeho farmakoterapii při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3600" b="1" dirty="0">
                <a:solidFill>
                  <a:srgbClr val="00823B"/>
                </a:solidFill>
              </a:rPr>
              <a:t>poskytování ambulantní a nemocniční péče (ZULP).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cs-CZ" sz="3600" dirty="0">
              <a:solidFill>
                <a:srgbClr val="00823B"/>
              </a:solidFill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3600" dirty="0">
                <a:solidFill>
                  <a:srgbClr val="00823B"/>
                </a:solidFill>
              </a:rPr>
              <a:t>- při jednáních i veřejných vystoupeních poukazováno na absenci těchto dat a důležitost jejich doplnění</a:t>
            </a:r>
            <a:endParaRPr lang="cs-CZ" sz="3031" dirty="0">
              <a:solidFill>
                <a:srgbClr val="00823B"/>
              </a:solidFill>
            </a:endParaRPr>
          </a:p>
          <a:p>
            <a:pPr lvl="1" algn="just">
              <a:lnSpc>
                <a:spcPct val="100000"/>
              </a:lnSpc>
              <a:buFontTx/>
              <a:buChar char="-"/>
            </a:pPr>
            <a:endParaRPr lang="cs-CZ" sz="3031" dirty="0">
              <a:solidFill>
                <a:srgbClr val="0082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97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A40A96-50BC-40B1-9214-088966590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sz="6600" dirty="0"/>
              <a:t>Plnění usnesení XXXI. sjezdu ČLnK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A4D165-0358-4612-B59D-CED50A819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143" y="2633179"/>
            <a:ext cx="14955977" cy="5407076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endParaRPr lang="cs-CZ" sz="3600" b="1" dirty="0">
              <a:solidFill>
                <a:srgbClr val="00823B"/>
              </a:solidFill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3600" b="1" dirty="0">
                <a:solidFill>
                  <a:srgbClr val="00823B"/>
                </a:solidFill>
              </a:rPr>
              <a:t>Zasadit se o změnu podmínek podle Zákona o ochraně veřejného zdraví          č. 258/2000 Sb., hlava II, Díl 2, § 11 tak, aby lékárníci mohli jezdit na zotavovací akce ve funkci zdravotníka.</a:t>
            </a:r>
            <a:endParaRPr lang="cs-CZ" sz="3031" dirty="0">
              <a:solidFill>
                <a:srgbClr val="00823B"/>
              </a:solidFill>
            </a:endParaRPr>
          </a:p>
          <a:p>
            <a:pPr lvl="1" algn="just">
              <a:lnSpc>
                <a:spcPct val="100000"/>
              </a:lnSpc>
              <a:buFontTx/>
              <a:buChar char="-"/>
            </a:pPr>
            <a:endParaRPr lang="cs-CZ" sz="3031" dirty="0">
              <a:solidFill>
                <a:srgbClr val="00823B"/>
              </a:solidFill>
            </a:endParaRPr>
          </a:p>
          <a:p>
            <a:pPr algn="just">
              <a:lnSpc>
                <a:spcPct val="100000"/>
              </a:lnSpc>
              <a:buFontTx/>
              <a:buChar char="-"/>
            </a:pPr>
            <a:r>
              <a:rPr lang="cs-CZ" sz="3600" dirty="0">
                <a:solidFill>
                  <a:srgbClr val="00823B"/>
                </a:solidFill>
              </a:rPr>
              <a:t>připravena a zaslána připomínka k návrhu zákona, dosud jsme nebyli informováni o vypořádání </a:t>
            </a:r>
          </a:p>
        </p:txBody>
      </p:sp>
    </p:spTree>
    <p:extLst>
      <p:ext uri="{BB962C8B-B14F-4D97-AF65-F5344CB8AC3E}">
        <p14:creationId xmlns:p14="http://schemas.microsoft.com/office/powerpoint/2010/main" val="363163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A40A96-50BC-40B1-9214-088966590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sz="6600" dirty="0"/>
              <a:t>Plnění usnesení XXXI. sjezdu ČLnK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A4D165-0358-4612-B59D-CED50A819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143" y="2633179"/>
            <a:ext cx="14955977" cy="5407076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endParaRPr lang="cs-CZ" sz="3600" b="1" dirty="0">
              <a:solidFill>
                <a:srgbClr val="00823B"/>
              </a:solidFill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3600" b="1" dirty="0">
                <a:solidFill>
                  <a:srgbClr val="00823B"/>
                </a:solidFill>
              </a:rPr>
              <a:t>Zasadit se o změnu Zákona o prekursorech drog č. 272/2013 Sb. tak, aby         v budoucnu byla také možná elektronická evidence prekurzorů, podobně jako je tomu u návykových látek	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cs-CZ" sz="3600" b="1" dirty="0">
              <a:solidFill>
                <a:srgbClr val="00823B"/>
              </a:solidFill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3600" dirty="0">
                <a:solidFill>
                  <a:srgbClr val="00823B"/>
                </a:solidFill>
              </a:rPr>
              <a:t>- jsme připraveni k připomínkování zákona, nebyl dosud otevřen</a:t>
            </a:r>
          </a:p>
          <a:p>
            <a:pPr lvl="1" algn="just">
              <a:lnSpc>
                <a:spcPct val="100000"/>
              </a:lnSpc>
              <a:buFontTx/>
              <a:buChar char="-"/>
            </a:pPr>
            <a:endParaRPr lang="cs-CZ" sz="3031" dirty="0">
              <a:solidFill>
                <a:srgbClr val="0082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51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Nadpis 1"/>
          <p:cNvSpPr txBox="1">
            <a:spLocks noGrp="1"/>
          </p:cNvSpPr>
          <p:nvPr>
            <p:ph type="title"/>
          </p:nvPr>
        </p:nvSpPr>
        <p:spPr>
          <a:xfrm>
            <a:off x="4011198" y="519290"/>
            <a:ext cx="12139304" cy="1885246"/>
          </a:xfrm>
          <a:prstGeom prst="rect">
            <a:avLst/>
          </a:prstGeom>
        </p:spPr>
        <p:txBody>
          <a:bodyPr/>
          <a:lstStyle>
            <a:lvl1pPr algn="r">
              <a:defRPr sz="6600"/>
            </a:lvl1pPr>
          </a:lstStyle>
          <a:p>
            <a:r>
              <a:t>Dohodovací řízení 2023</a:t>
            </a:r>
          </a:p>
        </p:txBody>
      </p:sp>
      <p:sp>
        <p:nvSpPr>
          <p:cNvPr id="106" name="Zástupný obsah 2"/>
          <p:cNvSpPr txBox="1">
            <a:spLocks noGrp="1"/>
          </p:cNvSpPr>
          <p:nvPr>
            <p:ph type="body" idx="1"/>
          </p:nvPr>
        </p:nvSpPr>
        <p:spPr>
          <a:xfrm>
            <a:off x="509586" y="2986410"/>
            <a:ext cx="16325850" cy="5679339"/>
          </a:xfrm>
          <a:prstGeom prst="rect">
            <a:avLst/>
          </a:prstGeom>
        </p:spPr>
        <p:txBody>
          <a:bodyPr/>
          <a:lstStyle/>
          <a:p>
            <a:pPr marL="571500" indent="-571500" defTabSz="914400">
              <a:lnSpc>
                <a:spcPct val="100000"/>
              </a:lnSpc>
              <a:spcBef>
                <a:spcPts val="800"/>
              </a:spcBef>
              <a:defRPr sz="3600">
                <a:solidFill>
                  <a:srgbClr val="00823B"/>
                </a:solidFill>
              </a:defRPr>
            </a:pPr>
            <a:endParaRPr lang="cs-CZ" dirty="0"/>
          </a:p>
          <a:p>
            <a:pPr marL="571500" indent="-571500" defTabSz="914400">
              <a:lnSpc>
                <a:spcPct val="100000"/>
              </a:lnSpc>
              <a:spcBef>
                <a:spcPts val="800"/>
              </a:spcBef>
              <a:defRPr sz="3600">
                <a:solidFill>
                  <a:srgbClr val="00823B"/>
                </a:solidFill>
              </a:defRPr>
            </a:pPr>
            <a:endParaRPr lang="cs-CZ" dirty="0"/>
          </a:p>
          <a:p>
            <a:pPr marL="571500" indent="-571500" defTabSz="914400">
              <a:lnSpc>
                <a:spcPct val="100000"/>
              </a:lnSpc>
              <a:spcBef>
                <a:spcPts val="800"/>
              </a:spcBef>
              <a:defRPr sz="3600">
                <a:solidFill>
                  <a:srgbClr val="00823B"/>
                </a:solidFill>
              </a:defRPr>
            </a:pPr>
            <a:r>
              <a:rPr dirty="0" err="1"/>
              <a:t>Návrh</a:t>
            </a:r>
            <a:r>
              <a:rPr dirty="0"/>
              <a:t> </a:t>
            </a:r>
            <a:r>
              <a:rPr dirty="0" err="1"/>
              <a:t>segmentu</a:t>
            </a:r>
            <a:r>
              <a:rPr dirty="0"/>
              <a:t> ze 4. 5. 2022 – 21 </a:t>
            </a:r>
            <a:r>
              <a:rPr dirty="0" err="1"/>
              <a:t>Kč</a:t>
            </a:r>
            <a:r>
              <a:rPr dirty="0"/>
              <a:t>/</a:t>
            </a:r>
            <a:r>
              <a:rPr dirty="0" err="1"/>
              <a:t>položku</a:t>
            </a:r>
            <a:r>
              <a:rPr dirty="0"/>
              <a:t> a 16 </a:t>
            </a:r>
            <a:r>
              <a:rPr dirty="0" err="1"/>
              <a:t>Kč</a:t>
            </a:r>
            <a:r>
              <a:rPr dirty="0"/>
              <a:t> </a:t>
            </a:r>
            <a:r>
              <a:rPr dirty="0" err="1"/>
              <a:t>digitalizace</a:t>
            </a:r>
            <a:endParaRPr dirty="0"/>
          </a:p>
          <a:p>
            <a:pPr marL="571500" indent="-571500" defTabSz="914400">
              <a:lnSpc>
                <a:spcPct val="100000"/>
              </a:lnSpc>
              <a:spcBef>
                <a:spcPts val="800"/>
              </a:spcBef>
              <a:defRPr sz="3600">
                <a:solidFill>
                  <a:srgbClr val="00823B"/>
                </a:solidFill>
              </a:defRPr>
            </a:pPr>
            <a:r>
              <a:rPr dirty="0" err="1"/>
              <a:t>Návrh</a:t>
            </a:r>
            <a:r>
              <a:rPr dirty="0"/>
              <a:t> VZP z 18. 5. – 18,40 </a:t>
            </a:r>
            <a:r>
              <a:rPr dirty="0" err="1"/>
              <a:t>Kč</a:t>
            </a:r>
            <a:r>
              <a:rPr dirty="0"/>
              <a:t>/</a:t>
            </a:r>
            <a:r>
              <a:rPr dirty="0" err="1"/>
              <a:t>položku</a:t>
            </a:r>
            <a:r>
              <a:rPr dirty="0"/>
              <a:t>, SZP 18 </a:t>
            </a:r>
            <a:r>
              <a:rPr dirty="0" err="1"/>
              <a:t>Kč</a:t>
            </a:r>
            <a:r>
              <a:rPr dirty="0"/>
              <a:t>/</a:t>
            </a:r>
            <a:r>
              <a:rPr dirty="0" err="1"/>
              <a:t>položku</a:t>
            </a:r>
            <a:endParaRPr dirty="0"/>
          </a:p>
          <a:p>
            <a:pPr marL="571500" indent="-571500" defTabSz="914400">
              <a:lnSpc>
                <a:spcPct val="100000"/>
              </a:lnSpc>
              <a:spcBef>
                <a:spcPts val="800"/>
              </a:spcBef>
              <a:defRPr sz="3600" b="1">
                <a:solidFill>
                  <a:srgbClr val="00823B"/>
                </a:solidFill>
              </a:defRPr>
            </a:pPr>
            <a:r>
              <a:rPr dirty="0" err="1"/>
              <a:t>Výsledek</a:t>
            </a:r>
            <a:r>
              <a:rPr dirty="0"/>
              <a:t> 19 </a:t>
            </a:r>
            <a:r>
              <a:rPr dirty="0" err="1"/>
              <a:t>Kč</a:t>
            </a:r>
            <a:r>
              <a:rPr dirty="0"/>
              <a:t>/</a:t>
            </a:r>
            <a:r>
              <a:rPr dirty="0" err="1"/>
              <a:t>položku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Nadpis 1"/>
          <p:cNvSpPr txBox="1">
            <a:spLocks noGrp="1"/>
          </p:cNvSpPr>
          <p:nvPr>
            <p:ph type="title"/>
          </p:nvPr>
        </p:nvSpPr>
        <p:spPr>
          <a:xfrm>
            <a:off x="4011198" y="519290"/>
            <a:ext cx="12139304" cy="1885246"/>
          </a:xfrm>
          <a:prstGeom prst="rect">
            <a:avLst/>
          </a:prstGeom>
        </p:spPr>
        <p:txBody>
          <a:bodyPr/>
          <a:lstStyle>
            <a:lvl1pPr algn="r">
              <a:defRPr sz="6600"/>
            </a:lvl1pPr>
          </a:lstStyle>
          <a:p>
            <a:r>
              <a:t>Dohodovací řízení</a:t>
            </a:r>
          </a:p>
        </p:txBody>
      </p:sp>
      <p:pic>
        <p:nvPicPr>
          <p:cNvPr id="112" name="Zástupný obsah 5" descr="Zástupný obsah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2245" y="2597150"/>
            <a:ext cx="8720536" cy="56784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Nadpis 1"/>
          <p:cNvSpPr txBox="1">
            <a:spLocks noGrp="1"/>
          </p:cNvSpPr>
          <p:nvPr>
            <p:ph type="title"/>
          </p:nvPr>
        </p:nvSpPr>
        <p:spPr>
          <a:xfrm>
            <a:off x="4011198" y="519290"/>
            <a:ext cx="12139304" cy="1885246"/>
          </a:xfrm>
          <a:prstGeom prst="rect">
            <a:avLst/>
          </a:prstGeom>
        </p:spPr>
        <p:txBody>
          <a:bodyPr/>
          <a:lstStyle>
            <a:lvl1pPr algn="r">
              <a:defRPr sz="6600"/>
            </a:lvl1pPr>
          </a:lstStyle>
          <a:p>
            <a:r>
              <a:t>Dohodovací řízení 2023</a:t>
            </a:r>
          </a:p>
        </p:txBody>
      </p:sp>
      <p:sp>
        <p:nvSpPr>
          <p:cNvPr id="115" name="Zástupný obsah 3"/>
          <p:cNvSpPr txBox="1">
            <a:spLocks noGrp="1"/>
          </p:cNvSpPr>
          <p:nvPr>
            <p:ph type="body" idx="1"/>
          </p:nvPr>
        </p:nvSpPr>
        <p:spPr>
          <a:xfrm>
            <a:off x="1194524" y="2842461"/>
            <a:ext cx="15190859" cy="5368897"/>
          </a:xfrm>
          <a:prstGeom prst="rect">
            <a:avLst/>
          </a:prstGeom>
        </p:spPr>
        <p:txBody>
          <a:bodyPr/>
          <a:lstStyle/>
          <a:p>
            <a:pPr marL="571500" indent="-571500" defTabSz="914400">
              <a:lnSpc>
                <a:spcPct val="125000"/>
              </a:lnSpc>
              <a:spcBef>
                <a:spcPts val="800"/>
              </a:spcBef>
              <a:defRPr sz="3600" b="1">
                <a:solidFill>
                  <a:srgbClr val="00823B"/>
                </a:solidFill>
              </a:defRPr>
            </a:pPr>
            <a:r>
              <a:rPr dirty="0" err="1"/>
              <a:t>Jednání</a:t>
            </a:r>
            <a:r>
              <a:rPr dirty="0"/>
              <a:t> s </a:t>
            </a:r>
            <a:r>
              <a:rPr dirty="0" err="1"/>
              <a:t>ministerstvem</a:t>
            </a:r>
            <a:r>
              <a:rPr dirty="0"/>
              <a:t> </a:t>
            </a:r>
            <a:r>
              <a:rPr dirty="0" err="1"/>
              <a:t>zdravotnictví</a:t>
            </a:r>
            <a:r>
              <a:rPr dirty="0"/>
              <a:t> </a:t>
            </a:r>
            <a:r>
              <a:rPr b="0" dirty="0"/>
              <a:t>– </a:t>
            </a:r>
            <a:r>
              <a:rPr b="0" dirty="0" err="1"/>
              <a:t>dodatečné</a:t>
            </a:r>
            <a:r>
              <a:rPr b="0" dirty="0"/>
              <a:t> </a:t>
            </a:r>
            <a:r>
              <a:rPr b="0" dirty="0" err="1"/>
              <a:t>navýšení</a:t>
            </a:r>
            <a:r>
              <a:rPr b="0" dirty="0"/>
              <a:t> pro </a:t>
            </a:r>
            <a:r>
              <a:rPr b="0" dirty="0" err="1"/>
              <a:t>všechny</a:t>
            </a:r>
            <a:r>
              <a:rPr b="0" dirty="0"/>
              <a:t> </a:t>
            </a:r>
            <a:r>
              <a:rPr b="0" dirty="0" err="1"/>
              <a:t>segmenty</a:t>
            </a:r>
            <a:r>
              <a:rPr b="0" dirty="0"/>
              <a:t> v </a:t>
            </a:r>
            <a:r>
              <a:rPr b="0" dirty="0" err="1"/>
              <a:t>úhradové</a:t>
            </a:r>
            <a:r>
              <a:rPr b="0" dirty="0"/>
              <a:t> </a:t>
            </a:r>
            <a:r>
              <a:rPr b="0" dirty="0" err="1"/>
              <a:t>vyhlášce</a:t>
            </a:r>
            <a:r>
              <a:rPr b="0" dirty="0"/>
              <a:t> </a:t>
            </a:r>
          </a:p>
          <a:p>
            <a:pPr marL="571500" indent="-571500" defTabSz="914400">
              <a:lnSpc>
                <a:spcPct val="125000"/>
              </a:lnSpc>
              <a:spcBef>
                <a:spcPts val="800"/>
              </a:spcBef>
              <a:defRPr sz="3600">
                <a:solidFill>
                  <a:srgbClr val="00823B"/>
                </a:solidFill>
              </a:defRPr>
            </a:pPr>
            <a:r>
              <a:rPr dirty="0" err="1"/>
              <a:t>Valorizace</a:t>
            </a:r>
            <a:r>
              <a:rPr dirty="0"/>
              <a:t> </a:t>
            </a:r>
            <a:r>
              <a:rPr dirty="0" err="1"/>
              <a:t>SiV</a:t>
            </a:r>
            <a:r>
              <a:rPr dirty="0"/>
              <a:t> </a:t>
            </a:r>
            <a:r>
              <a:rPr dirty="0" err="1"/>
              <a:t>dosud</a:t>
            </a:r>
            <a:r>
              <a:rPr dirty="0"/>
              <a:t> </a:t>
            </a:r>
            <a:r>
              <a:rPr dirty="0" err="1"/>
              <a:t>vždy</a:t>
            </a:r>
            <a:r>
              <a:rPr dirty="0"/>
              <a:t> </a:t>
            </a:r>
            <a:r>
              <a:rPr dirty="0" err="1"/>
              <a:t>pouze</a:t>
            </a:r>
            <a:r>
              <a:rPr dirty="0"/>
              <a:t> z </a:t>
            </a:r>
            <a:r>
              <a:rPr dirty="0" err="1"/>
              <a:t>jeho</a:t>
            </a:r>
            <a:r>
              <a:rPr dirty="0"/>
              <a:t> </a:t>
            </a:r>
            <a:r>
              <a:rPr dirty="0" err="1"/>
              <a:t>hodnoty</a:t>
            </a:r>
            <a:r>
              <a:rPr dirty="0"/>
              <a:t> – </a:t>
            </a:r>
            <a:r>
              <a:rPr dirty="0" err="1"/>
              <a:t>nízké</a:t>
            </a:r>
            <a:r>
              <a:rPr dirty="0"/>
              <a:t> </a:t>
            </a:r>
            <a:r>
              <a:rPr dirty="0" err="1"/>
              <a:t>navýšení</a:t>
            </a:r>
            <a:endParaRPr dirty="0"/>
          </a:p>
          <a:p>
            <a:pPr marL="571500" indent="-571500" defTabSz="914400">
              <a:lnSpc>
                <a:spcPct val="125000"/>
              </a:lnSpc>
              <a:spcBef>
                <a:spcPts val="800"/>
              </a:spcBef>
              <a:defRPr sz="3600">
                <a:solidFill>
                  <a:srgbClr val="FF0000"/>
                </a:solidFill>
              </a:defRPr>
            </a:pPr>
            <a:r>
              <a:rPr dirty="0" err="1"/>
              <a:t>Změna</a:t>
            </a:r>
            <a:r>
              <a:rPr dirty="0"/>
              <a:t> </a:t>
            </a:r>
            <a:r>
              <a:rPr dirty="0" err="1"/>
              <a:t>principu</a:t>
            </a:r>
            <a:r>
              <a:rPr dirty="0"/>
              <a:t> - </a:t>
            </a:r>
            <a:r>
              <a:rPr dirty="0" err="1"/>
              <a:t>výpočet</a:t>
            </a:r>
            <a:r>
              <a:rPr dirty="0"/>
              <a:t> z </a:t>
            </a:r>
            <a:r>
              <a:rPr dirty="0" err="1"/>
              <a:t>teoretické</a:t>
            </a:r>
            <a:r>
              <a:rPr dirty="0"/>
              <a:t> </a:t>
            </a:r>
            <a:r>
              <a:rPr dirty="0" err="1"/>
              <a:t>marže</a:t>
            </a:r>
            <a:r>
              <a:rPr dirty="0"/>
              <a:t> a </a:t>
            </a:r>
            <a:r>
              <a:rPr dirty="0" err="1"/>
              <a:t>SiV</a:t>
            </a:r>
            <a:endParaRPr dirty="0"/>
          </a:p>
          <a:p>
            <a:pPr marL="571500" indent="-571500" defTabSz="914400">
              <a:lnSpc>
                <a:spcPct val="125000"/>
              </a:lnSpc>
              <a:spcBef>
                <a:spcPts val="800"/>
              </a:spcBef>
              <a:defRPr sz="3600" b="1">
                <a:solidFill>
                  <a:srgbClr val="00823B"/>
                </a:solidFill>
              </a:defRPr>
            </a:pPr>
            <a:r>
              <a:rPr dirty="0" err="1"/>
              <a:t>Výsledkem</a:t>
            </a:r>
            <a:r>
              <a:rPr dirty="0"/>
              <a:t> je </a:t>
            </a:r>
            <a:r>
              <a:rPr dirty="0" err="1"/>
              <a:t>navýšení</a:t>
            </a:r>
            <a:r>
              <a:rPr dirty="0"/>
              <a:t> v </a:t>
            </a:r>
            <a:r>
              <a:rPr dirty="0" err="1"/>
              <a:t>návrhu</a:t>
            </a:r>
            <a:r>
              <a:rPr dirty="0"/>
              <a:t> </a:t>
            </a:r>
            <a:r>
              <a:rPr dirty="0" err="1"/>
              <a:t>vyhlášky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24 </a:t>
            </a:r>
            <a:r>
              <a:rPr dirty="0" err="1"/>
              <a:t>Kč</a:t>
            </a:r>
            <a:r>
              <a:rPr dirty="0"/>
              <a:t>/</a:t>
            </a:r>
            <a:r>
              <a:rPr dirty="0" err="1"/>
              <a:t>položku</a:t>
            </a:r>
            <a:endParaRPr dirty="0"/>
          </a:p>
          <a:p>
            <a:pPr marL="571500" indent="-571500" defTabSz="914400">
              <a:lnSpc>
                <a:spcPct val="125000"/>
              </a:lnSpc>
              <a:spcBef>
                <a:spcPts val="800"/>
              </a:spcBef>
              <a:defRPr sz="3600">
                <a:solidFill>
                  <a:srgbClr val="00823B"/>
                </a:solidFill>
              </a:defRPr>
            </a:pPr>
            <a:r>
              <a:rPr dirty="0" err="1"/>
              <a:t>Souběžně</a:t>
            </a:r>
            <a:r>
              <a:rPr dirty="0"/>
              <a:t> </a:t>
            </a:r>
            <a:r>
              <a:rPr dirty="0" err="1"/>
              <a:t>jednání</a:t>
            </a:r>
            <a:r>
              <a:rPr dirty="0"/>
              <a:t> k CP – </a:t>
            </a:r>
            <a:r>
              <a:rPr dirty="0" err="1"/>
              <a:t>úpravy</a:t>
            </a:r>
            <a:r>
              <a:rPr dirty="0"/>
              <a:t> TL (</a:t>
            </a:r>
            <a:r>
              <a:rPr dirty="0" err="1"/>
              <a:t>nové</a:t>
            </a:r>
            <a:r>
              <a:rPr dirty="0"/>
              <a:t> </a:t>
            </a:r>
            <a:r>
              <a:rPr dirty="0" err="1"/>
              <a:t>položky</a:t>
            </a:r>
            <a:r>
              <a:rPr dirty="0"/>
              <a:t>, </a:t>
            </a:r>
            <a:r>
              <a:rPr dirty="0" err="1"/>
              <a:t>valorizace</a:t>
            </a:r>
            <a:r>
              <a:rPr dirty="0"/>
              <a:t>) a </a:t>
            </a:r>
            <a:r>
              <a:rPr dirty="0" err="1"/>
              <a:t>sjednocení</a:t>
            </a:r>
            <a:r>
              <a:rPr dirty="0"/>
              <a:t> </a:t>
            </a:r>
            <a:r>
              <a:rPr dirty="0" err="1"/>
              <a:t>obchodních</a:t>
            </a:r>
            <a:r>
              <a:rPr dirty="0"/>
              <a:t> </a:t>
            </a:r>
            <a:r>
              <a:rPr dirty="0" err="1"/>
              <a:t>přirážek</a:t>
            </a:r>
            <a:r>
              <a:rPr dirty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Nadpis 1"/>
          <p:cNvSpPr txBox="1">
            <a:spLocks noGrp="1"/>
          </p:cNvSpPr>
          <p:nvPr>
            <p:ph type="title"/>
          </p:nvPr>
        </p:nvSpPr>
        <p:spPr>
          <a:xfrm>
            <a:off x="4011198" y="519290"/>
            <a:ext cx="12139304" cy="1885246"/>
          </a:xfrm>
          <a:prstGeom prst="rect">
            <a:avLst/>
          </a:prstGeom>
        </p:spPr>
        <p:txBody>
          <a:bodyPr/>
          <a:lstStyle>
            <a:lvl1pPr algn="r">
              <a:defRPr sz="6600"/>
            </a:lvl1pPr>
          </a:lstStyle>
          <a:p>
            <a:r>
              <a:t>Dohodovací řízení 2024</a:t>
            </a:r>
          </a:p>
        </p:txBody>
      </p:sp>
      <p:sp>
        <p:nvSpPr>
          <p:cNvPr id="121" name="Zástupný obsah 3"/>
          <p:cNvSpPr txBox="1">
            <a:spLocks noGrp="1"/>
          </p:cNvSpPr>
          <p:nvPr>
            <p:ph type="body" idx="1"/>
          </p:nvPr>
        </p:nvSpPr>
        <p:spPr>
          <a:xfrm>
            <a:off x="1194524" y="2571545"/>
            <a:ext cx="15190859" cy="567933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571500" indent="-571500" defTabSz="914400">
              <a:lnSpc>
                <a:spcPct val="125000"/>
              </a:lnSpc>
              <a:spcBef>
                <a:spcPts val="800"/>
              </a:spcBef>
              <a:defRPr sz="3600">
                <a:solidFill>
                  <a:srgbClr val="00823B"/>
                </a:solidFill>
              </a:defRPr>
            </a:pPr>
            <a:r>
              <a:rPr dirty="0" err="1"/>
              <a:t>Příjmy</a:t>
            </a:r>
            <a:r>
              <a:rPr dirty="0"/>
              <a:t> ZP (2022-2024) – 425 </a:t>
            </a:r>
            <a:r>
              <a:rPr dirty="0" err="1"/>
              <a:t>mld</a:t>
            </a:r>
            <a:r>
              <a:rPr dirty="0"/>
              <a:t>., 458 </a:t>
            </a:r>
            <a:r>
              <a:rPr dirty="0" err="1"/>
              <a:t>mld</a:t>
            </a:r>
            <a:r>
              <a:rPr dirty="0"/>
              <a:t>., 490 </a:t>
            </a:r>
            <a:r>
              <a:rPr dirty="0" err="1"/>
              <a:t>mld</a:t>
            </a:r>
            <a:r>
              <a:rPr dirty="0"/>
              <a:t>.</a:t>
            </a:r>
          </a:p>
          <a:p>
            <a:pPr marL="571500" indent="-571500" defTabSz="914400">
              <a:lnSpc>
                <a:spcPct val="125000"/>
              </a:lnSpc>
              <a:spcBef>
                <a:spcPts val="800"/>
              </a:spcBef>
              <a:defRPr sz="3600">
                <a:solidFill>
                  <a:srgbClr val="00823B"/>
                </a:solidFill>
              </a:defRPr>
            </a:pPr>
            <a:r>
              <a:rPr dirty="0" err="1"/>
              <a:t>Nárůst</a:t>
            </a:r>
            <a:r>
              <a:rPr dirty="0"/>
              <a:t> </a:t>
            </a:r>
            <a:r>
              <a:rPr dirty="0" err="1"/>
              <a:t>počtu</a:t>
            </a:r>
            <a:r>
              <a:rPr dirty="0"/>
              <a:t> </a:t>
            </a:r>
            <a:r>
              <a:rPr dirty="0" err="1"/>
              <a:t>položek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94,4 mil.</a:t>
            </a:r>
          </a:p>
          <a:p>
            <a:pPr marL="571500" indent="-571500" defTabSz="914400">
              <a:lnSpc>
                <a:spcPct val="125000"/>
              </a:lnSpc>
              <a:spcBef>
                <a:spcPts val="800"/>
              </a:spcBef>
              <a:defRPr sz="3600">
                <a:solidFill>
                  <a:srgbClr val="00823B"/>
                </a:solidFill>
              </a:defRPr>
            </a:pPr>
            <a:r>
              <a:rPr dirty="0" err="1"/>
              <a:t>Nárůst</a:t>
            </a:r>
            <a:r>
              <a:rPr dirty="0"/>
              <a:t> </a:t>
            </a:r>
            <a:r>
              <a:rPr dirty="0" err="1"/>
              <a:t>úhrad</a:t>
            </a:r>
            <a:r>
              <a:rPr dirty="0"/>
              <a:t> Rx </a:t>
            </a:r>
            <a:r>
              <a:rPr dirty="0" err="1"/>
              <a:t>na</a:t>
            </a:r>
            <a:r>
              <a:rPr dirty="0"/>
              <a:t> 41,1 </a:t>
            </a:r>
            <a:r>
              <a:rPr dirty="0" err="1"/>
              <a:t>mld</a:t>
            </a:r>
            <a:r>
              <a:rPr dirty="0"/>
              <a:t>. </a:t>
            </a:r>
            <a:r>
              <a:rPr dirty="0" err="1"/>
              <a:t>Kč</a:t>
            </a:r>
            <a:endParaRPr dirty="0"/>
          </a:p>
          <a:p>
            <a:pPr marL="571500" indent="-571500" defTabSz="914400">
              <a:lnSpc>
                <a:spcPct val="125000"/>
              </a:lnSpc>
              <a:spcBef>
                <a:spcPts val="800"/>
              </a:spcBef>
              <a:defRPr sz="3600">
                <a:solidFill>
                  <a:srgbClr val="00823B"/>
                </a:solidFill>
              </a:defRPr>
            </a:pPr>
            <a:r>
              <a:rPr dirty="0" err="1"/>
              <a:t>Hlavní</a:t>
            </a:r>
            <a:r>
              <a:rPr dirty="0"/>
              <a:t> </a:t>
            </a:r>
            <a:r>
              <a:rPr dirty="0" err="1"/>
              <a:t>témata</a:t>
            </a:r>
            <a:r>
              <a:rPr dirty="0"/>
              <a:t> k </a:t>
            </a:r>
            <a:r>
              <a:rPr dirty="0" err="1"/>
              <a:t>jednání</a:t>
            </a:r>
            <a:r>
              <a:rPr dirty="0"/>
              <a:t>:</a:t>
            </a:r>
          </a:p>
          <a:p>
            <a:pPr marL="1221729" lvl="1" indent="-571500" defTabSz="914400">
              <a:lnSpc>
                <a:spcPct val="125000"/>
              </a:lnSpc>
              <a:spcBef>
                <a:spcPts val="700"/>
              </a:spcBef>
              <a:defRPr sz="3000">
                <a:solidFill>
                  <a:srgbClr val="00823B"/>
                </a:solidFill>
              </a:defRPr>
            </a:pPr>
            <a:r>
              <a:rPr dirty="0" err="1"/>
              <a:t>Signální</a:t>
            </a:r>
            <a:r>
              <a:rPr dirty="0"/>
              <a:t> </a:t>
            </a:r>
            <a:r>
              <a:rPr dirty="0" err="1"/>
              <a:t>kód</a:t>
            </a:r>
            <a:r>
              <a:rPr dirty="0"/>
              <a:t> 09552</a:t>
            </a:r>
            <a:endParaRPr sz="3400" dirty="0"/>
          </a:p>
          <a:p>
            <a:pPr marL="1221729" lvl="1" indent="-571500" defTabSz="914400">
              <a:lnSpc>
                <a:spcPct val="125000"/>
              </a:lnSpc>
              <a:spcBef>
                <a:spcPts val="700"/>
              </a:spcBef>
              <a:defRPr sz="3000">
                <a:solidFill>
                  <a:srgbClr val="00823B"/>
                </a:solidFill>
              </a:defRPr>
            </a:pPr>
            <a:r>
              <a:rPr dirty="0" err="1"/>
              <a:t>Digitalizace</a:t>
            </a:r>
            <a:endParaRPr sz="3400" dirty="0"/>
          </a:p>
          <a:p>
            <a:pPr marL="1221729" lvl="1" indent="-571500" defTabSz="914400">
              <a:lnSpc>
                <a:spcPct val="125000"/>
              </a:lnSpc>
              <a:spcBef>
                <a:spcPts val="700"/>
              </a:spcBef>
              <a:defRPr sz="3000">
                <a:solidFill>
                  <a:srgbClr val="00823B"/>
                </a:solidFill>
              </a:defRPr>
            </a:pPr>
            <a:r>
              <a:rPr dirty="0" err="1"/>
              <a:t>Fondy</a:t>
            </a:r>
            <a:r>
              <a:rPr dirty="0"/>
              <a:t> </a:t>
            </a:r>
            <a:r>
              <a:rPr dirty="0" err="1"/>
              <a:t>jedinečných</a:t>
            </a:r>
            <a:r>
              <a:rPr dirty="0"/>
              <a:t> </a:t>
            </a:r>
            <a:r>
              <a:rPr dirty="0" err="1"/>
              <a:t>lékáren</a:t>
            </a:r>
            <a:r>
              <a:rPr dirty="0"/>
              <a:t> a </a:t>
            </a:r>
            <a:r>
              <a:rPr dirty="0" err="1"/>
              <a:t>pohotovostí</a:t>
            </a:r>
            <a:endParaRPr sz="3400" dirty="0"/>
          </a:p>
          <a:p>
            <a:pPr marL="1221729" lvl="1" indent="-571500" defTabSz="914400">
              <a:lnSpc>
                <a:spcPct val="125000"/>
              </a:lnSpc>
              <a:spcBef>
                <a:spcPts val="700"/>
              </a:spcBef>
              <a:defRPr sz="3000">
                <a:solidFill>
                  <a:srgbClr val="00823B"/>
                </a:solidFill>
              </a:defRPr>
            </a:pPr>
            <a:r>
              <a:rPr dirty="0" err="1"/>
              <a:t>Cenový</a:t>
            </a:r>
            <a:r>
              <a:rPr dirty="0"/>
              <a:t> </a:t>
            </a:r>
            <a:r>
              <a:rPr dirty="0" err="1"/>
              <a:t>předpis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Nadpis 1"/>
          <p:cNvSpPr txBox="1">
            <a:spLocks noGrp="1"/>
          </p:cNvSpPr>
          <p:nvPr>
            <p:ph type="title"/>
          </p:nvPr>
        </p:nvSpPr>
        <p:spPr>
          <a:xfrm>
            <a:off x="4011198" y="519290"/>
            <a:ext cx="12139304" cy="1885246"/>
          </a:xfrm>
          <a:prstGeom prst="rect">
            <a:avLst/>
          </a:prstGeom>
        </p:spPr>
        <p:txBody>
          <a:bodyPr/>
          <a:lstStyle>
            <a:lvl1pPr algn="r">
              <a:defRPr sz="6600"/>
            </a:lvl1pPr>
          </a:lstStyle>
          <a:p>
            <a:r>
              <a:t>Dohodovací řízení 2024</a:t>
            </a:r>
          </a:p>
        </p:txBody>
      </p:sp>
      <p:sp>
        <p:nvSpPr>
          <p:cNvPr id="118" name="Zástupný obsah 3"/>
          <p:cNvSpPr txBox="1">
            <a:spLocks noGrp="1"/>
          </p:cNvSpPr>
          <p:nvPr>
            <p:ph type="body" idx="1"/>
          </p:nvPr>
        </p:nvSpPr>
        <p:spPr>
          <a:xfrm>
            <a:off x="1194524" y="2961509"/>
            <a:ext cx="15190859" cy="5679338"/>
          </a:xfrm>
          <a:prstGeom prst="rect">
            <a:avLst/>
          </a:prstGeom>
        </p:spPr>
        <p:txBody>
          <a:bodyPr/>
          <a:lstStyle/>
          <a:p>
            <a:pPr marL="571500" indent="-571500" defTabSz="914400">
              <a:lnSpc>
                <a:spcPct val="100000"/>
              </a:lnSpc>
              <a:spcBef>
                <a:spcPts val="800"/>
              </a:spcBef>
              <a:defRPr sz="3600">
                <a:solidFill>
                  <a:srgbClr val="00823B"/>
                </a:solidFill>
              </a:defRPr>
            </a:pPr>
            <a:r>
              <a:rPr dirty="0" err="1"/>
              <a:t>Účastníkem</a:t>
            </a:r>
            <a:r>
              <a:rPr dirty="0"/>
              <a:t> POLP </a:t>
            </a:r>
            <a:r>
              <a:rPr dirty="0" err="1"/>
              <a:t>zastoupený</a:t>
            </a:r>
            <a:r>
              <a:rPr dirty="0"/>
              <a:t> </a:t>
            </a:r>
            <a:r>
              <a:rPr dirty="0" err="1"/>
              <a:t>prezidentem</a:t>
            </a:r>
            <a:r>
              <a:rPr dirty="0"/>
              <a:t> ČLnK za </a:t>
            </a:r>
            <a:r>
              <a:rPr dirty="0" err="1"/>
              <a:t>podmínek</a:t>
            </a:r>
            <a:r>
              <a:rPr dirty="0"/>
              <a:t> </a:t>
            </a:r>
            <a:r>
              <a:rPr dirty="0" err="1"/>
              <a:t>shodných</a:t>
            </a:r>
            <a:r>
              <a:rPr dirty="0"/>
              <a:t> s </a:t>
            </a:r>
            <a:r>
              <a:rPr dirty="0" err="1"/>
              <a:t>předchozími</a:t>
            </a:r>
            <a:r>
              <a:rPr dirty="0"/>
              <a:t> </a:t>
            </a:r>
            <a:r>
              <a:rPr dirty="0" err="1"/>
              <a:t>lety</a:t>
            </a:r>
            <a:endParaRPr dirty="0"/>
          </a:p>
          <a:p>
            <a:pPr marL="571500" indent="-571500" defTabSz="914400">
              <a:lnSpc>
                <a:spcPct val="100000"/>
              </a:lnSpc>
              <a:spcBef>
                <a:spcPts val="800"/>
              </a:spcBef>
              <a:defRPr sz="3600">
                <a:solidFill>
                  <a:srgbClr val="00823B"/>
                </a:solidFill>
              </a:defRPr>
            </a:pPr>
            <a:r>
              <a:rPr dirty="0" err="1"/>
              <a:t>První</a:t>
            </a:r>
            <a:r>
              <a:rPr dirty="0"/>
              <a:t> </a:t>
            </a:r>
            <a:r>
              <a:rPr dirty="0" err="1"/>
              <a:t>jednání</a:t>
            </a:r>
            <a:r>
              <a:rPr dirty="0"/>
              <a:t> 4. </a:t>
            </a:r>
            <a:r>
              <a:rPr dirty="0" err="1"/>
              <a:t>dubna</a:t>
            </a:r>
            <a:r>
              <a:rPr dirty="0"/>
              <a:t> 2023</a:t>
            </a:r>
            <a:r>
              <a:rPr lang="cs-CZ" dirty="0"/>
              <a:t>, poslední 13. 6. 2023</a:t>
            </a:r>
            <a:endParaRPr dirty="0"/>
          </a:p>
          <a:p>
            <a:pPr marL="571500" indent="-571500" defTabSz="914400">
              <a:lnSpc>
                <a:spcPct val="100000"/>
              </a:lnSpc>
              <a:spcBef>
                <a:spcPts val="800"/>
              </a:spcBef>
              <a:defRPr sz="3600">
                <a:solidFill>
                  <a:srgbClr val="00823B"/>
                </a:solidFill>
              </a:defRPr>
            </a:pPr>
            <a:r>
              <a:rPr dirty="0" err="1"/>
              <a:t>Návrh</a:t>
            </a:r>
            <a:r>
              <a:rPr lang="cs-CZ" dirty="0"/>
              <a:t> VZP 25 Kč/pol., SZP 24 Kč/pol.</a:t>
            </a:r>
          </a:p>
          <a:p>
            <a:pPr marL="571500" indent="-571500" defTabSz="914400">
              <a:lnSpc>
                <a:spcPct val="100000"/>
              </a:lnSpc>
              <a:spcBef>
                <a:spcPts val="800"/>
              </a:spcBef>
              <a:defRPr sz="3600">
                <a:solidFill>
                  <a:srgbClr val="00823B"/>
                </a:solidFill>
              </a:defRPr>
            </a:pPr>
            <a:r>
              <a:rPr lang="cs-CZ" dirty="0"/>
              <a:t>Segment a VZP na posledním jednání 26 Kč/pol.</a:t>
            </a:r>
            <a:endParaRPr lang="cs-CZ" b="1" dirty="0"/>
          </a:p>
          <a:p>
            <a:pPr marL="571500" indent="-571500" defTabSz="914400">
              <a:lnSpc>
                <a:spcPct val="100000"/>
              </a:lnSpc>
              <a:spcBef>
                <a:spcPts val="800"/>
              </a:spcBef>
              <a:defRPr sz="3600">
                <a:solidFill>
                  <a:srgbClr val="00823B"/>
                </a:solidFill>
              </a:defRPr>
            </a:pPr>
            <a:r>
              <a:rPr lang="cs-CZ" b="1" dirty="0"/>
              <a:t>Výsledek 25 Kč za položku – jediná platná dohoda</a:t>
            </a:r>
            <a:endParaRPr b="1" dirty="0"/>
          </a:p>
          <a:p>
            <a:pPr marL="571500" indent="-571500" defTabSz="914400">
              <a:lnSpc>
                <a:spcPct val="125000"/>
              </a:lnSpc>
              <a:spcBef>
                <a:spcPts val="800"/>
              </a:spcBef>
              <a:defRPr sz="3600">
                <a:solidFill>
                  <a:srgbClr val="00823B"/>
                </a:solidFill>
              </a:defRPr>
            </a:pPr>
            <a:r>
              <a:rPr dirty="0" err="1"/>
              <a:t>Souběžná</a:t>
            </a:r>
            <a:r>
              <a:rPr dirty="0"/>
              <a:t> </a:t>
            </a:r>
            <a:r>
              <a:rPr dirty="0" err="1"/>
              <a:t>snaha</a:t>
            </a:r>
            <a:r>
              <a:rPr dirty="0"/>
              <a:t> </a:t>
            </a:r>
            <a:r>
              <a:rPr dirty="0" err="1"/>
              <a:t>distribuce</a:t>
            </a:r>
            <a:r>
              <a:rPr dirty="0"/>
              <a:t> o </a:t>
            </a:r>
            <a:r>
              <a:rPr dirty="0" err="1"/>
              <a:t>úpravu</a:t>
            </a:r>
            <a:r>
              <a:rPr dirty="0"/>
              <a:t> </a:t>
            </a:r>
            <a:r>
              <a:rPr dirty="0" err="1"/>
              <a:t>cenového</a:t>
            </a:r>
            <a:r>
              <a:rPr dirty="0"/>
              <a:t> </a:t>
            </a:r>
            <a:r>
              <a:rPr dirty="0" err="1"/>
              <a:t>předpisu</a:t>
            </a:r>
            <a:r>
              <a:rPr dirty="0"/>
              <a:t> (</a:t>
            </a:r>
            <a:r>
              <a:rPr dirty="0" err="1"/>
              <a:t>fixní</a:t>
            </a:r>
            <a:r>
              <a:rPr dirty="0"/>
              <a:t> </a:t>
            </a:r>
            <a:r>
              <a:rPr dirty="0" err="1"/>
              <a:t>platba</a:t>
            </a:r>
            <a:r>
              <a:rPr dirty="0"/>
              <a:t> za </a:t>
            </a:r>
            <a:r>
              <a:rPr dirty="0" err="1"/>
              <a:t>distribuci</a:t>
            </a:r>
            <a:r>
              <a:rPr dirty="0"/>
              <a:t> </a:t>
            </a:r>
            <a:r>
              <a:rPr dirty="0" err="1"/>
              <a:t>balení</a:t>
            </a:r>
            <a:r>
              <a:rPr dirty="0"/>
              <a:t>!) – absence </a:t>
            </a:r>
            <a:r>
              <a:rPr dirty="0" err="1"/>
              <a:t>zákonné</a:t>
            </a:r>
            <a:r>
              <a:rPr dirty="0"/>
              <a:t> </a:t>
            </a:r>
            <a:r>
              <a:rPr dirty="0" err="1"/>
              <a:t>úpravy</a:t>
            </a:r>
            <a:r>
              <a:rPr dirty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Nadpis 1"/>
          <p:cNvSpPr txBox="1">
            <a:spLocks noGrp="1"/>
          </p:cNvSpPr>
          <p:nvPr>
            <p:ph type="title"/>
          </p:nvPr>
        </p:nvSpPr>
        <p:spPr>
          <a:xfrm>
            <a:off x="4011198" y="519290"/>
            <a:ext cx="12139304" cy="1885246"/>
          </a:xfrm>
          <a:prstGeom prst="rect">
            <a:avLst/>
          </a:prstGeom>
        </p:spPr>
        <p:txBody>
          <a:bodyPr/>
          <a:lstStyle>
            <a:lvl1pPr algn="r">
              <a:defRPr sz="6600"/>
            </a:lvl1pPr>
          </a:lstStyle>
          <a:p>
            <a:r>
              <a:rPr dirty="0" err="1"/>
              <a:t>Cenový</a:t>
            </a:r>
            <a:r>
              <a:rPr dirty="0"/>
              <a:t> </a:t>
            </a:r>
            <a:r>
              <a:rPr dirty="0" err="1"/>
              <a:t>předpis</a:t>
            </a:r>
            <a:r>
              <a:rPr dirty="0"/>
              <a:t> 202</a:t>
            </a:r>
            <a:r>
              <a:rPr lang="cs-CZ" dirty="0"/>
              <a:t>4</a:t>
            </a:r>
            <a:endParaRPr dirty="0"/>
          </a:p>
        </p:txBody>
      </p:sp>
      <p:sp>
        <p:nvSpPr>
          <p:cNvPr id="124" name="Zástupný obsah 3"/>
          <p:cNvSpPr txBox="1">
            <a:spLocks noGrp="1"/>
          </p:cNvSpPr>
          <p:nvPr>
            <p:ph type="body" idx="1"/>
          </p:nvPr>
        </p:nvSpPr>
        <p:spPr>
          <a:xfrm>
            <a:off x="1194524" y="3231266"/>
            <a:ext cx="15190859" cy="5679339"/>
          </a:xfrm>
          <a:prstGeom prst="rect">
            <a:avLst/>
          </a:prstGeom>
        </p:spPr>
        <p:txBody>
          <a:bodyPr/>
          <a:lstStyle/>
          <a:p>
            <a:pPr marL="571500" indent="-571500" defTabSz="914400">
              <a:lnSpc>
                <a:spcPct val="125000"/>
              </a:lnSpc>
              <a:spcBef>
                <a:spcPts val="800"/>
              </a:spcBef>
              <a:defRPr sz="3600">
                <a:solidFill>
                  <a:srgbClr val="00823B"/>
                </a:solidFill>
              </a:defRPr>
            </a:pPr>
            <a:r>
              <a:rPr dirty="0" err="1"/>
              <a:t>Jednání</a:t>
            </a:r>
            <a:r>
              <a:rPr dirty="0"/>
              <a:t> </a:t>
            </a:r>
            <a:r>
              <a:rPr lang="cs-CZ" dirty="0"/>
              <a:t>svoláno</a:t>
            </a:r>
            <a:r>
              <a:rPr dirty="0"/>
              <a:t> </a:t>
            </a:r>
            <a:r>
              <a:rPr dirty="0" err="1"/>
              <a:t>MZd</a:t>
            </a:r>
            <a:endParaRPr dirty="0"/>
          </a:p>
          <a:p>
            <a:pPr marL="571500" indent="-571500" defTabSz="914400">
              <a:lnSpc>
                <a:spcPct val="125000"/>
              </a:lnSpc>
              <a:spcBef>
                <a:spcPts val="800"/>
              </a:spcBef>
              <a:defRPr sz="3600">
                <a:solidFill>
                  <a:srgbClr val="00823B"/>
                </a:solidFill>
              </a:defRPr>
            </a:pPr>
            <a:r>
              <a:rPr dirty="0" err="1"/>
              <a:t>Návrhy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úpravy</a:t>
            </a:r>
            <a:r>
              <a:rPr dirty="0"/>
              <a:t> od </a:t>
            </a:r>
            <a:r>
              <a:rPr dirty="0" err="1"/>
              <a:t>různých</a:t>
            </a:r>
            <a:r>
              <a:rPr dirty="0"/>
              <a:t> </a:t>
            </a:r>
            <a:r>
              <a:rPr dirty="0" err="1"/>
              <a:t>subjektů</a:t>
            </a:r>
            <a:endParaRPr dirty="0"/>
          </a:p>
          <a:p>
            <a:pPr marL="571500" indent="-571500" defTabSz="914400">
              <a:lnSpc>
                <a:spcPct val="125000"/>
              </a:lnSpc>
              <a:spcBef>
                <a:spcPts val="800"/>
              </a:spcBef>
              <a:defRPr sz="3600">
                <a:solidFill>
                  <a:srgbClr val="00823B"/>
                </a:solidFill>
              </a:defRPr>
            </a:pPr>
            <a:r>
              <a:rPr dirty="0"/>
              <a:t>ČLnK – </a:t>
            </a:r>
            <a:r>
              <a:rPr lang="cs-CZ" dirty="0"/>
              <a:t>valorizace</a:t>
            </a:r>
            <a:r>
              <a:rPr dirty="0"/>
              <a:t> TL</a:t>
            </a:r>
            <a:r>
              <a:rPr lang="cs-CZ" dirty="0"/>
              <a:t>,</a:t>
            </a:r>
            <a:r>
              <a:rPr dirty="0"/>
              <a:t> </a:t>
            </a:r>
            <a:r>
              <a:rPr dirty="0" err="1"/>
              <a:t>sjednocení</a:t>
            </a:r>
            <a:r>
              <a:rPr dirty="0"/>
              <a:t> </a:t>
            </a:r>
            <a:r>
              <a:rPr dirty="0" err="1"/>
              <a:t>přirážek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25 %</a:t>
            </a:r>
            <a:r>
              <a:rPr lang="cs-CZ" dirty="0"/>
              <a:t> (voda a etikety)</a:t>
            </a:r>
            <a:r>
              <a:rPr dirty="0"/>
              <a:t>, </a:t>
            </a:r>
            <a:r>
              <a:rPr lang="cs-CZ" dirty="0" err="1"/>
              <a:t>zastropování</a:t>
            </a:r>
            <a:r>
              <a:rPr lang="cs-CZ" dirty="0"/>
              <a:t> OP distribuce</a:t>
            </a:r>
            <a:endParaRPr dirty="0"/>
          </a:p>
          <a:p>
            <a:pPr marL="571500" indent="-571500" defTabSz="914400">
              <a:lnSpc>
                <a:spcPct val="125000"/>
              </a:lnSpc>
              <a:spcBef>
                <a:spcPts val="800"/>
              </a:spcBef>
              <a:defRPr sz="3600">
                <a:solidFill>
                  <a:srgbClr val="00823B"/>
                </a:solidFill>
              </a:defRPr>
            </a:pPr>
            <a:r>
              <a:rPr lang="cs-CZ" dirty="0"/>
              <a:t>Distribuční poplatek u léčiv hrazených ze zdravotního pojištění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A40A96-50BC-40B1-9214-088966590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A4D165-0358-4612-B59D-CED50A819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143" y="2928954"/>
            <a:ext cx="14955977" cy="5679337"/>
          </a:xfrm>
        </p:spPr>
        <p:txBody>
          <a:bodyPr/>
          <a:lstStyle/>
          <a:p>
            <a:pPr marL="487672" lvl="0" indent="-487672" defTabSz="914400" fontAlgn="base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/>
            </a:pPr>
            <a:endParaRPr lang="cs-CZ" sz="3600" dirty="0">
              <a:solidFill>
                <a:srgbClr val="00823B"/>
              </a:solidFill>
              <a:ea typeface="Verdana" pitchFamily="34" charset="0"/>
            </a:endParaRPr>
          </a:p>
          <a:p>
            <a:pPr marL="487672" lvl="0" indent="-487672" defTabSz="914400" fontAlgn="base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cs-CZ" sz="3600" dirty="0">
                <a:solidFill>
                  <a:srgbClr val="00823B"/>
                </a:solidFill>
                <a:ea typeface="Verdana" pitchFamily="34" charset="0"/>
              </a:rPr>
              <a:t>Plnění usnesení</a:t>
            </a:r>
          </a:p>
          <a:p>
            <a:pPr marL="487672" indent="-487672" defTabSz="914400" fontAlgn="base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cs-CZ" sz="3600" dirty="0">
                <a:solidFill>
                  <a:srgbClr val="00823B"/>
                </a:solidFill>
                <a:ea typeface="Verdana" pitchFamily="34" charset="0"/>
              </a:rPr>
              <a:t>Dohodovací řízení </a:t>
            </a:r>
          </a:p>
          <a:p>
            <a:pPr marL="487672" indent="-487672" defTabSz="914400" fontAlgn="base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cs-CZ" sz="3600" dirty="0">
                <a:solidFill>
                  <a:srgbClr val="00823B"/>
                </a:solidFill>
                <a:ea typeface="Verdana" pitchFamily="34" charset="0"/>
              </a:rPr>
              <a:t>Legislativa</a:t>
            </a:r>
          </a:p>
          <a:p>
            <a:pPr marL="487672" indent="-487672" defTabSz="914400" fontAlgn="base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cs-CZ" sz="3600" dirty="0">
                <a:solidFill>
                  <a:srgbClr val="00823B"/>
                </a:solidFill>
                <a:ea typeface="Verdana" pitchFamily="34" charset="0"/>
              </a:rPr>
              <a:t>PR</a:t>
            </a:r>
          </a:p>
          <a:p>
            <a:pPr marL="487672" lvl="0" indent="-487672" defTabSz="914400" fontAlgn="base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cs-CZ" sz="3600" dirty="0">
                <a:solidFill>
                  <a:srgbClr val="00823B"/>
                </a:solidFill>
                <a:ea typeface="Verdana" pitchFamily="34" charset="0"/>
              </a:rPr>
              <a:t>Celoživotní vzdělávání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748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Nadpis 1"/>
          <p:cNvSpPr txBox="1">
            <a:spLocks noGrp="1"/>
          </p:cNvSpPr>
          <p:nvPr>
            <p:ph type="title"/>
          </p:nvPr>
        </p:nvSpPr>
        <p:spPr>
          <a:xfrm>
            <a:off x="4011198" y="519290"/>
            <a:ext cx="12139304" cy="1885246"/>
          </a:xfrm>
          <a:prstGeom prst="rect">
            <a:avLst/>
          </a:prstGeom>
        </p:spPr>
        <p:txBody>
          <a:bodyPr/>
          <a:lstStyle>
            <a:lvl1pPr algn="r">
              <a:defRPr sz="6600"/>
            </a:lvl1pPr>
          </a:lstStyle>
          <a:p>
            <a:r>
              <a:rPr dirty="0" err="1"/>
              <a:t>Cenový</a:t>
            </a:r>
            <a:r>
              <a:rPr dirty="0"/>
              <a:t> </a:t>
            </a:r>
            <a:r>
              <a:rPr dirty="0" err="1"/>
              <a:t>předpis</a:t>
            </a:r>
            <a:r>
              <a:rPr dirty="0"/>
              <a:t> 202</a:t>
            </a:r>
            <a:r>
              <a:rPr lang="cs-CZ" dirty="0"/>
              <a:t>4</a:t>
            </a:r>
            <a:endParaRPr dirty="0"/>
          </a:p>
        </p:txBody>
      </p:sp>
      <p:sp>
        <p:nvSpPr>
          <p:cNvPr id="127" name="Zástupný obsah 3"/>
          <p:cNvSpPr txBox="1">
            <a:spLocks noGrp="1"/>
          </p:cNvSpPr>
          <p:nvPr>
            <p:ph type="body" idx="1"/>
          </p:nvPr>
        </p:nvSpPr>
        <p:spPr>
          <a:xfrm>
            <a:off x="1194524" y="2572360"/>
            <a:ext cx="15190859" cy="5679338"/>
          </a:xfrm>
          <a:prstGeom prst="rect">
            <a:avLst/>
          </a:prstGeom>
        </p:spPr>
        <p:txBody>
          <a:bodyPr/>
          <a:lstStyle/>
          <a:p>
            <a:endParaRPr lang="cs-CZ" dirty="0">
              <a:solidFill>
                <a:srgbClr val="00823B"/>
              </a:solidFill>
            </a:endParaRPr>
          </a:p>
          <a:p>
            <a:r>
              <a:rPr lang="cs-CZ" dirty="0">
                <a:solidFill>
                  <a:srgbClr val="00823B"/>
                </a:solidFill>
              </a:rPr>
              <a:t>Nesmí se promítnout do ceny LP</a:t>
            </a:r>
          </a:p>
          <a:p>
            <a:r>
              <a:rPr lang="cs-CZ" dirty="0">
                <a:solidFill>
                  <a:srgbClr val="00823B"/>
                </a:solidFill>
              </a:rPr>
              <a:t>Nelze navýšit obchodní přirážku</a:t>
            </a:r>
          </a:p>
          <a:p>
            <a:endParaRPr lang="cs-CZ" dirty="0">
              <a:solidFill>
                <a:srgbClr val="00823B"/>
              </a:solidFill>
            </a:endParaRPr>
          </a:p>
          <a:p>
            <a:r>
              <a:rPr lang="cs-CZ" dirty="0">
                <a:solidFill>
                  <a:srgbClr val="00823B"/>
                </a:solidFill>
              </a:rPr>
              <a:t>Progresivní </a:t>
            </a:r>
            <a:r>
              <a:rPr lang="cs-CZ" dirty="0" err="1">
                <a:solidFill>
                  <a:srgbClr val="00823B"/>
                </a:solidFill>
              </a:rPr>
              <a:t>zastropování</a:t>
            </a:r>
            <a:r>
              <a:rPr lang="cs-CZ" dirty="0">
                <a:solidFill>
                  <a:srgbClr val="00823B"/>
                </a:solidFill>
              </a:rPr>
              <a:t> OP distribuce</a:t>
            </a:r>
          </a:p>
          <a:p>
            <a:r>
              <a:rPr lang="cs-CZ" dirty="0">
                <a:solidFill>
                  <a:srgbClr val="00823B"/>
                </a:solidFill>
              </a:rPr>
              <a:t>Distribuční poplatek 1,50 Kč/balení – součástí stropu</a:t>
            </a:r>
          </a:p>
          <a:p>
            <a:r>
              <a:rPr lang="cs-CZ" dirty="0">
                <a:solidFill>
                  <a:srgbClr val="00823B"/>
                </a:solidFill>
              </a:rPr>
              <a:t>Lékárna čerpá distribucí nevyčerpanou část přirážky</a:t>
            </a:r>
          </a:p>
          <a:p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Nadpis 1"/>
          <p:cNvSpPr txBox="1">
            <a:spLocks noGrp="1"/>
          </p:cNvSpPr>
          <p:nvPr>
            <p:ph type="title"/>
          </p:nvPr>
        </p:nvSpPr>
        <p:spPr>
          <a:xfrm>
            <a:off x="4011198" y="519290"/>
            <a:ext cx="12139304" cy="1885246"/>
          </a:xfrm>
          <a:prstGeom prst="rect">
            <a:avLst/>
          </a:prstGeom>
        </p:spPr>
        <p:txBody>
          <a:bodyPr/>
          <a:lstStyle>
            <a:lvl1pPr algn="r">
              <a:defRPr sz="6600"/>
            </a:lvl1pPr>
          </a:lstStyle>
          <a:p>
            <a:r>
              <a:rPr dirty="0" err="1"/>
              <a:t>Cenový</a:t>
            </a:r>
            <a:r>
              <a:rPr dirty="0"/>
              <a:t> </a:t>
            </a:r>
            <a:r>
              <a:rPr dirty="0" err="1"/>
              <a:t>předpis</a:t>
            </a:r>
            <a:r>
              <a:rPr dirty="0"/>
              <a:t> 202</a:t>
            </a:r>
            <a:r>
              <a:rPr lang="cs-CZ" dirty="0"/>
              <a:t>4</a:t>
            </a:r>
            <a:endParaRPr dirty="0"/>
          </a:p>
        </p:txBody>
      </p:sp>
      <p:sp>
        <p:nvSpPr>
          <p:cNvPr id="127" name="Zástupný obsah 3"/>
          <p:cNvSpPr txBox="1">
            <a:spLocks noGrp="1"/>
          </p:cNvSpPr>
          <p:nvPr>
            <p:ph type="body" idx="1"/>
          </p:nvPr>
        </p:nvSpPr>
        <p:spPr>
          <a:xfrm>
            <a:off x="1194524" y="2572360"/>
            <a:ext cx="15190859" cy="567933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cs-CZ" dirty="0">
                <a:solidFill>
                  <a:srgbClr val="00823B"/>
                </a:solidFill>
              </a:rPr>
              <a:t>Analýza IQVIA – </a:t>
            </a:r>
          </a:p>
          <a:p>
            <a:pPr>
              <a:buFontTx/>
              <a:buChar char="-"/>
            </a:pPr>
            <a:endParaRPr lang="cs-CZ" b="1" dirty="0">
              <a:solidFill>
                <a:srgbClr val="00823B"/>
              </a:solidFill>
            </a:endParaRPr>
          </a:p>
          <a:p>
            <a:pPr>
              <a:buFontTx/>
              <a:buChar char="-"/>
            </a:pPr>
            <a:r>
              <a:rPr lang="cs-CZ" b="1" dirty="0">
                <a:solidFill>
                  <a:srgbClr val="00823B"/>
                </a:solidFill>
              </a:rPr>
              <a:t>V pásmech 1-4 generuje retail 86 % 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823B"/>
                </a:solidFill>
              </a:rPr>
              <a:t>celkové max. obchodní přirážky</a:t>
            </a:r>
          </a:p>
          <a:p>
            <a:pPr marL="0" indent="0">
              <a:buNone/>
            </a:pPr>
            <a:endParaRPr lang="cs-CZ" b="1" dirty="0">
              <a:solidFill>
                <a:srgbClr val="00823B"/>
              </a:solidFill>
            </a:endParaRPr>
          </a:p>
          <a:p>
            <a:endParaRPr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60D7F68-C5AD-4B30-0B7F-74FF7F26B1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2062" y="2638424"/>
            <a:ext cx="6653321" cy="561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38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Nadpis 1"/>
          <p:cNvSpPr txBox="1">
            <a:spLocks noGrp="1"/>
          </p:cNvSpPr>
          <p:nvPr>
            <p:ph type="title"/>
          </p:nvPr>
        </p:nvSpPr>
        <p:spPr>
          <a:xfrm>
            <a:off x="4011198" y="519290"/>
            <a:ext cx="12139304" cy="1885246"/>
          </a:xfrm>
          <a:prstGeom prst="rect">
            <a:avLst/>
          </a:prstGeom>
        </p:spPr>
        <p:txBody>
          <a:bodyPr/>
          <a:lstStyle>
            <a:lvl1pPr algn="r">
              <a:defRPr sz="6600"/>
            </a:lvl1pPr>
          </a:lstStyle>
          <a:p>
            <a:r>
              <a:rPr dirty="0" err="1"/>
              <a:t>Cenový</a:t>
            </a:r>
            <a:r>
              <a:rPr dirty="0"/>
              <a:t> </a:t>
            </a:r>
            <a:r>
              <a:rPr dirty="0" err="1"/>
              <a:t>předpis</a:t>
            </a:r>
            <a:r>
              <a:rPr dirty="0"/>
              <a:t> 202</a:t>
            </a:r>
            <a:r>
              <a:rPr lang="cs-CZ" dirty="0"/>
              <a:t>4</a:t>
            </a:r>
            <a:endParaRPr dirty="0"/>
          </a:p>
        </p:txBody>
      </p:sp>
      <p:sp>
        <p:nvSpPr>
          <p:cNvPr id="127" name="Zástupný obsah 3"/>
          <p:cNvSpPr txBox="1">
            <a:spLocks noGrp="1"/>
          </p:cNvSpPr>
          <p:nvPr>
            <p:ph type="body" idx="1"/>
          </p:nvPr>
        </p:nvSpPr>
        <p:spPr>
          <a:xfrm>
            <a:off x="1194524" y="2572360"/>
            <a:ext cx="15190859" cy="5679338"/>
          </a:xfrm>
          <a:prstGeom prst="rect">
            <a:avLst/>
          </a:prstGeom>
        </p:spPr>
        <p:txBody>
          <a:bodyPr/>
          <a:lstStyle/>
          <a:p>
            <a:endParaRPr lang="cs-CZ" dirty="0">
              <a:solidFill>
                <a:srgbClr val="00823B"/>
              </a:solidFill>
            </a:endParaRPr>
          </a:p>
          <a:p>
            <a:endParaRPr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C7E6479-E23A-0BA9-DF86-544DB9532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905" y="2572360"/>
            <a:ext cx="8319069" cy="547992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6D615D9-4291-4940-79C5-58BEE6EFB2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186" y="2892135"/>
            <a:ext cx="7231719" cy="471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49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Nadpis 1"/>
          <p:cNvSpPr txBox="1">
            <a:spLocks noGrp="1"/>
          </p:cNvSpPr>
          <p:nvPr>
            <p:ph type="title"/>
          </p:nvPr>
        </p:nvSpPr>
        <p:spPr>
          <a:xfrm>
            <a:off x="4011198" y="519290"/>
            <a:ext cx="12139304" cy="1885246"/>
          </a:xfrm>
          <a:prstGeom prst="rect">
            <a:avLst/>
          </a:prstGeom>
        </p:spPr>
        <p:txBody>
          <a:bodyPr/>
          <a:lstStyle>
            <a:lvl1pPr algn="r">
              <a:defRPr sz="6600"/>
            </a:lvl1pPr>
          </a:lstStyle>
          <a:p>
            <a:r>
              <a:rPr dirty="0" err="1"/>
              <a:t>Cenový</a:t>
            </a:r>
            <a:r>
              <a:rPr dirty="0"/>
              <a:t> </a:t>
            </a:r>
            <a:r>
              <a:rPr dirty="0" err="1"/>
              <a:t>předpis</a:t>
            </a:r>
            <a:r>
              <a:rPr dirty="0"/>
              <a:t> 202</a:t>
            </a:r>
            <a:r>
              <a:rPr lang="cs-CZ" dirty="0"/>
              <a:t>4</a:t>
            </a:r>
            <a:endParaRPr dirty="0"/>
          </a:p>
        </p:txBody>
      </p:sp>
      <p:sp>
        <p:nvSpPr>
          <p:cNvPr id="127" name="Zástupný obsah 3"/>
          <p:cNvSpPr txBox="1">
            <a:spLocks noGrp="1"/>
          </p:cNvSpPr>
          <p:nvPr>
            <p:ph type="body" idx="1"/>
          </p:nvPr>
        </p:nvSpPr>
        <p:spPr>
          <a:xfrm>
            <a:off x="1194524" y="2572360"/>
            <a:ext cx="15190859" cy="5679338"/>
          </a:xfrm>
          <a:prstGeom prst="rect">
            <a:avLst/>
          </a:prstGeom>
        </p:spPr>
        <p:txBody>
          <a:bodyPr/>
          <a:lstStyle/>
          <a:p>
            <a:endParaRPr lang="cs-CZ" dirty="0">
              <a:solidFill>
                <a:srgbClr val="00823B"/>
              </a:solidFill>
            </a:endParaRPr>
          </a:p>
          <a:p>
            <a:r>
              <a:rPr lang="cs-CZ" dirty="0">
                <a:solidFill>
                  <a:srgbClr val="00823B"/>
                </a:solidFill>
              </a:rPr>
              <a:t>Ze stropování vyjmuty přípravky:</a:t>
            </a:r>
          </a:p>
          <a:p>
            <a:pPr lvl="1"/>
            <a:r>
              <a:rPr lang="cs-CZ" dirty="0">
                <a:solidFill>
                  <a:srgbClr val="00823B"/>
                </a:solidFill>
              </a:rPr>
              <a:t>s příznakem C, D, S</a:t>
            </a:r>
          </a:p>
          <a:p>
            <a:pPr lvl="1"/>
            <a:r>
              <a:rPr lang="pl-PL" dirty="0">
                <a:solidFill>
                  <a:srgbClr val="00823B"/>
                </a:solidFill>
              </a:rPr>
              <a:t>dle § 77 odst. 1 písm. c) body 3 a 4 ZoL (plyny, infuzní, hemodialyzační a hemofiltrační roztoky, radiofarmaka)</a:t>
            </a:r>
            <a:endParaRPr lang="cs-CZ" dirty="0">
              <a:solidFill>
                <a:srgbClr val="00823B"/>
              </a:solidFill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4545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Nadpis 1"/>
          <p:cNvSpPr txBox="1">
            <a:spLocks noGrp="1"/>
          </p:cNvSpPr>
          <p:nvPr>
            <p:ph type="title"/>
          </p:nvPr>
        </p:nvSpPr>
        <p:spPr>
          <a:xfrm>
            <a:off x="4011198" y="519290"/>
            <a:ext cx="12139304" cy="1885246"/>
          </a:xfrm>
          <a:prstGeom prst="rect">
            <a:avLst/>
          </a:prstGeom>
        </p:spPr>
        <p:txBody>
          <a:bodyPr/>
          <a:lstStyle>
            <a:lvl1pPr algn="r">
              <a:defRPr sz="6600"/>
            </a:lvl1pPr>
          </a:lstStyle>
          <a:p>
            <a:r>
              <a:rPr lang="cs-CZ" dirty="0" err="1"/>
              <a:t>SiV</a:t>
            </a:r>
            <a:r>
              <a:rPr lang="cs-CZ" dirty="0"/>
              <a:t> a cenový předpis</a:t>
            </a:r>
            <a:endParaRPr dirty="0"/>
          </a:p>
        </p:txBody>
      </p:sp>
      <p:sp>
        <p:nvSpPr>
          <p:cNvPr id="131" name="Zástupný obsah 3"/>
          <p:cNvSpPr txBox="1">
            <a:spLocks noGrp="1"/>
          </p:cNvSpPr>
          <p:nvPr>
            <p:ph type="body" idx="1"/>
          </p:nvPr>
        </p:nvSpPr>
        <p:spPr>
          <a:xfrm>
            <a:off x="1074702" y="2649869"/>
            <a:ext cx="15190858" cy="5654499"/>
          </a:xfrm>
          <a:prstGeom prst="rect">
            <a:avLst/>
          </a:prstGeom>
        </p:spPr>
        <p:txBody>
          <a:bodyPr/>
          <a:lstStyle/>
          <a:p>
            <a:pPr marL="312110" indent="-312110" defTabSz="1248441">
              <a:spcBef>
                <a:spcPts val="1300"/>
              </a:spcBef>
              <a:defRPr sz="3839">
                <a:solidFill>
                  <a:srgbClr val="00823B"/>
                </a:solidFill>
              </a:defRPr>
            </a:pPr>
            <a:endParaRPr lang="cs-CZ" dirty="0"/>
          </a:p>
          <a:p>
            <a:pPr marL="312110" indent="-312110" defTabSz="1248441">
              <a:spcBef>
                <a:spcPts val="1300"/>
              </a:spcBef>
              <a:defRPr sz="3839">
                <a:solidFill>
                  <a:srgbClr val="00823B"/>
                </a:solidFill>
              </a:defRPr>
            </a:pPr>
            <a:r>
              <a:rPr lang="cs-CZ" dirty="0"/>
              <a:t>Výsledek DŘ nedostatečný pro provedení změn</a:t>
            </a:r>
          </a:p>
          <a:p>
            <a:pPr marL="312110" indent="-312110" defTabSz="1248441">
              <a:spcBef>
                <a:spcPts val="1300"/>
              </a:spcBef>
              <a:defRPr sz="3839">
                <a:solidFill>
                  <a:srgbClr val="00823B"/>
                </a:solidFill>
              </a:defRPr>
            </a:pPr>
            <a:r>
              <a:rPr lang="cs-CZ" dirty="0"/>
              <a:t>Přímé jednání s </a:t>
            </a:r>
            <a:r>
              <a:rPr lang="cs-CZ" dirty="0" err="1"/>
              <a:t>MZd</a:t>
            </a:r>
            <a:endParaRPr lang="cs-CZ" dirty="0"/>
          </a:p>
          <a:p>
            <a:pPr marL="312110" indent="-312110" defTabSz="1248441">
              <a:spcBef>
                <a:spcPts val="1300"/>
              </a:spcBef>
              <a:defRPr sz="3839">
                <a:solidFill>
                  <a:srgbClr val="00823B"/>
                </a:solidFill>
              </a:defRPr>
            </a:pPr>
            <a:r>
              <a:rPr lang="cs-CZ" dirty="0"/>
              <a:t>Další navýšení </a:t>
            </a:r>
            <a:r>
              <a:rPr lang="cs-CZ" b="1" dirty="0" err="1">
                <a:solidFill>
                  <a:srgbClr val="FF0000"/>
                </a:solidFill>
              </a:rPr>
              <a:t>SiV</a:t>
            </a:r>
            <a:r>
              <a:rPr lang="cs-CZ" dirty="0"/>
              <a:t> v návrhu úhradové vyhlášky na </a:t>
            </a:r>
            <a:r>
              <a:rPr lang="cs-CZ" b="1" dirty="0">
                <a:solidFill>
                  <a:srgbClr val="FF0000"/>
                </a:solidFill>
              </a:rPr>
              <a:t>32 Kč za položku</a:t>
            </a:r>
          </a:p>
          <a:p>
            <a:pPr marL="312110" indent="-312110" defTabSz="1248441">
              <a:spcBef>
                <a:spcPts val="1300"/>
              </a:spcBef>
              <a:defRPr sz="3839">
                <a:solidFill>
                  <a:srgbClr val="00823B"/>
                </a:solidFill>
              </a:defRPr>
            </a:pPr>
            <a:r>
              <a:rPr lang="cs-CZ" dirty="0"/>
              <a:t>Jako fixní částka nabývá </a:t>
            </a:r>
            <a:r>
              <a:rPr lang="cs-CZ" dirty="0" err="1"/>
              <a:t>SiV</a:t>
            </a:r>
            <a:r>
              <a:rPr lang="cs-CZ" dirty="0"/>
              <a:t> na významu i bez úpravy v oblasti maximální obchodní přirážky</a:t>
            </a:r>
          </a:p>
          <a:p>
            <a:pPr marL="312110" indent="-312110" defTabSz="1248441">
              <a:spcBef>
                <a:spcPts val="1300"/>
              </a:spcBef>
              <a:defRPr sz="3839">
                <a:solidFill>
                  <a:srgbClr val="00823B"/>
                </a:solidFill>
              </a:defRPr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Nadpis 1"/>
          <p:cNvSpPr txBox="1">
            <a:spLocks noGrp="1"/>
          </p:cNvSpPr>
          <p:nvPr>
            <p:ph type="title"/>
          </p:nvPr>
        </p:nvSpPr>
        <p:spPr>
          <a:xfrm>
            <a:off x="4011198" y="519290"/>
            <a:ext cx="12139304" cy="1885246"/>
          </a:xfrm>
          <a:prstGeom prst="rect">
            <a:avLst/>
          </a:prstGeom>
        </p:spPr>
        <p:txBody>
          <a:bodyPr/>
          <a:lstStyle>
            <a:lvl1pPr algn="r">
              <a:defRPr sz="6600"/>
            </a:lvl1pPr>
          </a:lstStyle>
          <a:p>
            <a:r>
              <a:rPr dirty="0"/>
              <a:t>covid-19</a:t>
            </a:r>
            <a:r>
              <a:rPr lang="cs-CZ" dirty="0"/>
              <a:t> a ATB</a:t>
            </a:r>
            <a:endParaRPr dirty="0"/>
          </a:p>
        </p:txBody>
      </p:sp>
      <p:sp>
        <p:nvSpPr>
          <p:cNvPr id="97" name="Zástupný obsah 2"/>
          <p:cNvSpPr txBox="1">
            <a:spLocks noGrp="1"/>
          </p:cNvSpPr>
          <p:nvPr>
            <p:ph type="body" idx="1"/>
          </p:nvPr>
        </p:nvSpPr>
        <p:spPr>
          <a:xfrm>
            <a:off x="509586" y="2770398"/>
            <a:ext cx="16325850" cy="5679338"/>
          </a:xfrm>
          <a:prstGeom prst="rect">
            <a:avLst/>
          </a:prstGeom>
        </p:spPr>
        <p:txBody>
          <a:bodyPr/>
          <a:lstStyle/>
          <a:p>
            <a:pPr marL="571500" indent="-571500" defTabSz="914400">
              <a:lnSpc>
                <a:spcPct val="125000"/>
              </a:lnSpc>
              <a:spcBef>
                <a:spcPts val="800"/>
              </a:spcBef>
              <a:defRPr sz="3600">
                <a:solidFill>
                  <a:srgbClr val="00823B"/>
                </a:solidFill>
              </a:defRPr>
            </a:pPr>
            <a:r>
              <a:rPr dirty="0" err="1"/>
              <a:t>Úhrada</a:t>
            </a:r>
            <a:r>
              <a:rPr dirty="0"/>
              <a:t> </a:t>
            </a:r>
            <a:r>
              <a:rPr dirty="0" err="1"/>
              <a:t>p.o.</a:t>
            </a:r>
            <a:r>
              <a:rPr dirty="0"/>
              <a:t> </a:t>
            </a:r>
            <a:r>
              <a:rPr dirty="0" err="1"/>
              <a:t>antivirotik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běžný</a:t>
            </a:r>
            <a:r>
              <a:rPr dirty="0"/>
              <a:t> Rp. – </a:t>
            </a:r>
            <a:r>
              <a:rPr dirty="0" err="1"/>
              <a:t>stejný</a:t>
            </a:r>
            <a:r>
              <a:rPr dirty="0"/>
              <a:t> </a:t>
            </a:r>
            <a:r>
              <a:rPr dirty="0" err="1"/>
              <a:t>názor</a:t>
            </a:r>
            <a:r>
              <a:rPr dirty="0"/>
              <a:t> s PL – </a:t>
            </a:r>
            <a:r>
              <a:rPr dirty="0" err="1"/>
              <a:t>pacient</a:t>
            </a:r>
            <a:r>
              <a:rPr dirty="0"/>
              <a:t> (</a:t>
            </a:r>
            <a:r>
              <a:rPr dirty="0" err="1"/>
              <a:t>či</a:t>
            </a:r>
            <a:r>
              <a:rPr dirty="0"/>
              <a:t> </a:t>
            </a:r>
            <a:r>
              <a:rPr dirty="0" err="1"/>
              <a:t>jeho</a:t>
            </a:r>
            <a:r>
              <a:rPr dirty="0"/>
              <a:t> </a:t>
            </a:r>
            <a:r>
              <a:rPr dirty="0" err="1"/>
              <a:t>příbuzný</a:t>
            </a:r>
            <a:r>
              <a:rPr dirty="0"/>
              <a:t>, </a:t>
            </a:r>
            <a:r>
              <a:rPr dirty="0" err="1"/>
              <a:t>pečující</a:t>
            </a:r>
            <a:r>
              <a:rPr dirty="0"/>
              <a:t>) </a:t>
            </a:r>
            <a:r>
              <a:rPr dirty="0" err="1"/>
              <a:t>má</a:t>
            </a:r>
            <a:r>
              <a:rPr dirty="0"/>
              <a:t> </a:t>
            </a:r>
            <a:r>
              <a:rPr dirty="0" err="1"/>
              <a:t>využít</a:t>
            </a:r>
            <a:r>
              <a:rPr dirty="0"/>
              <a:t> </a:t>
            </a:r>
            <a:r>
              <a:rPr dirty="0" err="1"/>
              <a:t>nejbližší</a:t>
            </a:r>
            <a:r>
              <a:rPr dirty="0"/>
              <a:t> ZZ</a:t>
            </a:r>
          </a:p>
          <a:p>
            <a:pPr marL="571500" indent="-571500" defTabSz="914400">
              <a:lnSpc>
                <a:spcPct val="125000"/>
              </a:lnSpc>
              <a:spcBef>
                <a:spcPts val="800"/>
              </a:spcBef>
              <a:defRPr sz="3600">
                <a:solidFill>
                  <a:srgbClr val="00823B"/>
                </a:solidFill>
              </a:defRPr>
            </a:pPr>
            <a:r>
              <a:rPr dirty="0" err="1"/>
              <a:t>Nepodařilo</a:t>
            </a:r>
            <a:r>
              <a:rPr dirty="0"/>
              <a:t> se </a:t>
            </a:r>
            <a:r>
              <a:rPr dirty="0" err="1"/>
              <a:t>najít</a:t>
            </a:r>
            <a:r>
              <a:rPr dirty="0"/>
              <a:t> </a:t>
            </a:r>
            <a:r>
              <a:rPr dirty="0" err="1"/>
              <a:t>mimořádný</a:t>
            </a:r>
            <a:r>
              <a:rPr dirty="0"/>
              <a:t> </a:t>
            </a:r>
            <a:r>
              <a:rPr dirty="0" err="1"/>
              <a:t>institut</a:t>
            </a:r>
            <a:r>
              <a:rPr dirty="0"/>
              <a:t> pro </a:t>
            </a:r>
            <a:r>
              <a:rPr dirty="0" err="1"/>
              <a:t>stanovení</a:t>
            </a:r>
            <a:r>
              <a:rPr dirty="0"/>
              <a:t> </a:t>
            </a:r>
            <a:r>
              <a:rPr dirty="0" err="1"/>
              <a:t>úhrady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Rp. – </a:t>
            </a:r>
            <a:r>
              <a:rPr dirty="0" err="1"/>
              <a:t>nutná</a:t>
            </a:r>
            <a:r>
              <a:rPr dirty="0"/>
              <a:t> </a:t>
            </a:r>
            <a:r>
              <a:rPr dirty="0" err="1"/>
              <a:t>změna</a:t>
            </a:r>
            <a:r>
              <a:rPr dirty="0"/>
              <a:t> </a:t>
            </a:r>
            <a:r>
              <a:rPr dirty="0" err="1"/>
              <a:t>zákona</a:t>
            </a:r>
            <a:endParaRPr dirty="0"/>
          </a:p>
          <a:p>
            <a:pPr marL="571500" indent="-571500" defTabSz="914400">
              <a:lnSpc>
                <a:spcPct val="125000"/>
              </a:lnSpc>
              <a:spcBef>
                <a:spcPts val="800"/>
              </a:spcBef>
              <a:defRPr sz="3600" b="1">
                <a:solidFill>
                  <a:srgbClr val="00823B"/>
                </a:solidFill>
              </a:defRPr>
            </a:pPr>
            <a:r>
              <a:rPr dirty="0" err="1"/>
              <a:t>Novela</a:t>
            </a:r>
            <a:r>
              <a:rPr dirty="0"/>
              <a:t> </a:t>
            </a:r>
            <a:r>
              <a:rPr dirty="0" err="1"/>
              <a:t>ZoL</a:t>
            </a:r>
            <a:endParaRPr dirty="0"/>
          </a:p>
          <a:p>
            <a:pPr marL="571500" indent="-571500" defTabSz="914400">
              <a:lnSpc>
                <a:spcPct val="125000"/>
              </a:lnSpc>
              <a:spcBef>
                <a:spcPts val="800"/>
              </a:spcBef>
              <a:defRPr sz="3600" b="1">
                <a:solidFill>
                  <a:srgbClr val="00823B"/>
                </a:solidFill>
              </a:defRPr>
            </a:pPr>
            <a:r>
              <a:rPr dirty="0" err="1"/>
              <a:t>Využita</a:t>
            </a:r>
            <a:r>
              <a:rPr dirty="0"/>
              <a:t> </a:t>
            </a:r>
            <a:r>
              <a:rPr dirty="0" err="1"/>
              <a:t>také</a:t>
            </a:r>
            <a:r>
              <a:rPr dirty="0"/>
              <a:t> pro </a:t>
            </a:r>
            <a:r>
              <a:rPr dirty="0" err="1"/>
              <a:t>mimořádné</a:t>
            </a:r>
            <a:r>
              <a:rPr dirty="0"/>
              <a:t> </a:t>
            </a:r>
            <a:r>
              <a:rPr dirty="0" err="1"/>
              <a:t>dovozy</a:t>
            </a:r>
            <a:r>
              <a:rPr dirty="0"/>
              <a:t> ATB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Nadpis 1"/>
          <p:cNvSpPr txBox="1">
            <a:spLocks noGrp="1"/>
          </p:cNvSpPr>
          <p:nvPr>
            <p:ph type="title"/>
          </p:nvPr>
        </p:nvSpPr>
        <p:spPr>
          <a:xfrm>
            <a:off x="4011198" y="519290"/>
            <a:ext cx="12139304" cy="1885246"/>
          </a:xfrm>
          <a:prstGeom prst="rect">
            <a:avLst/>
          </a:prstGeom>
        </p:spPr>
        <p:txBody>
          <a:bodyPr/>
          <a:lstStyle>
            <a:lvl1pPr algn="r">
              <a:defRPr sz="6600"/>
            </a:lvl1pPr>
          </a:lstStyle>
          <a:p>
            <a:r>
              <a:t>PS MZd výpadky</a:t>
            </a:r>
          </a:p>
        </p:txBody>
      </p:sp>
      <p:sp>
        <p:nvSpPr>
          <p:cNvPr id="100" name="Zástupný obsah 2"/>
          <p:cNvSpPr txBox="1">
            <a:spLocks noGrp="1"/>
          </p:cNvSpPr>
          <p:nvPr>
            <p:ph type="body" idx="1"/>
          </p:nvPr>
        </p:nvSpPr>
        <p:spPr>
          <a:xfrm>
            <a:off x="1194522" y="2726026"/>
            <a:ext cx="14955978" cy="5679338"/>
          </a:xfrm>
          <a:prstGeom prst="rect">
            <a:avLst/>
          </a:prstGeom>
        </p:spPr>
        <p:txBody>
          <a:bodyPr/>
          <a:lstStyle/>
          <a:p>
            <a:pPr marL="571500" indent="-571500" defTabSz="914400">
              <a:lnSpc>
                <a:spcPct val="125000"/>
              </a:lnSpc>
              <a:spcBef>
                <a:spcPts val="800"/>
              </a:spcBef>
              <a:defRPr sz="3600">
                <a:solidFill>
                  <a:srgbClr val="00823B"/>
                </a:solidFill>
              </a:defRPr>
            </a:pPr>
            <a:r>
              <a:t>Zástupci MZd, SÚKL, ČLnK, AVEL</a:t>
            </a:r>
          </a:p>
          <a:p>
            <a:pPr marL="571500" indent="-571500" defTabSz="914400">
              <a:lnSpc>
                <a:spcPct val="125000"/>
              </a:lnSpc>
              <a:spcBef>
                <a:spcPts val="800"/>
              </a:spcBef>
              <a:defRPr sz="3600">
                <a:solidFill>
                  <a:srgbClr val="00823B"/>
                </a:solidFill>
              </a:defRPr>
            </a:pPr>
            <a:r>
              <a:t>Od začátku ledna</a:t>
            </a:r>
          </a:p>
          <a:p>
            <a:pPr marL="571500" indent="-571500" defTabSz="914400">
              <a:lnSpc>
                <a:spcPct val="125000"/>
              </a:lnSpc>
              <a:spcBef>
                <a:spcPts val="800"/>
              </a:spcBef>
              <a:defRPr sz="3600">
                <a:solidFill>
                  <a:srgbClr val="00823B"/>
                </a:solidFill>
              </a:defRPr>
            </a:pPr>
            <a:r>
              <a:t>Jaké jsou legislativní možnosti MZd?</a:t>
            </a:r>
          </a:p>
          <a:p>
            <a:pPr marL="571500" indent="-571500" defTabSz="914400">
              <a:lnSpc>
                <a:spcPct val="125000"/>
              </a:lnSpc>
              <a:spcBef>
                <a:spcPts val="800"/>
              </a:spcBef>
              <a:defRPr sz="3600">
                <a:solidFill>
                  <a:srgbClr val="00823B"/>
                </a:solidFill>
              </a:defRPr>
            </a:pPr>
            <a:r>
              <a:t>Sledování aktuálního stavu a predikce</a:t>
            </a:r>
          </a:p>
          <a:p>
            <a:pPr marL="571500" indent="-571500" defTabSz="914400">
              <a:lnSpc>
                <a:spcPct val="125000"/>
              </a:lnSpc>
              <a:spcBef>
                <a:spcPts val="800"/>
              </a:spcBef>
              <a:defRPr sz="3600">
                <a:solidFill>
                  <a:srgbClr val="00823B"/>
                </a:solidFill>
              </a:defRPr>
            </a:pPr>
            <a:r>
              <a:t>Zajištění dodávek a jejich rovnoměrné rozdělení </a:t>
            </a:r>
          </a:p>
          <a:p>
            <a:pPr marL="571500" indent="-571500" defTabSz="914400">
              <a:lnSpc>
                <a:spcPct val="125000"/>
              </a:lnSpc>
              <a:spcBef>
                <a:spcPts val="800"/>
              </a:spcBef>
              <a:defRPr sz="3600">
                <a:solidFill>
                  <a:srgbClr val="00823B"/>
                </a:solidFill>
              </a:defRPr>
            </a:pPr>
            <a:r>
              <a:t>Mimořádná opatření – tvorba ceny a úhrady mimo běžný systém!</a:t>
            </a:r>
          </a:p>
          <a:p>
            <a:pPr marL="571500" indent="-571500" defTabSz="914400">
              <a:lnSpc>
                <a:spcPct val="125000"/>
              </a:lnSpc>
              <a:spcBef>
                <a:spcPts val="800"/>
              </a:spcBef>
              <a:defRPr sz="3600" b="1">
                <a:solidFill>
                  <a:srgbClr val="FF0000"/>
                </a:solidFill>
              </a:defRPr>
            </a:pPr>
            <a:r>
              <a:t>Nutno kontrolovat ceny při příjmu do LIS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Nadpis 1"/>
          <p:cNvSpPr txBox="1">
            <a:spLocks noGrp="1"/>
          </p:cNvSpPr>
          <p:nvPr>
            <p:ph type="title"/>
          </p:nvPr>
        </p:nvSpPr>
        <p:spPr>
          <a:xfrm>
            <a:off x="4011198" y="519290"/>
            <a:ext cx="12139304" cy="1885246"/>
          </a:xfrm>
          <a:prstGeom prst="rect">
            <a:avLst/>
          </a:prstGeom>
        </p:spPr>
        <p:txBody>
          <a:bodyPr/>
          <a:lstStyle>
            <a:lvl1pPr algn="r">
              <a:defRPr sz="6600"/>
            </a:lvl1pPr>
          </a:lstStyle>
          <a:p>
            <a:r>
              <a:t>Zákon o léčivech </a:t>
            </a:r>
          </a:p>
        </p:txBody>
      </p:sp>
      <p:sp>
        <p:nvSpPr>
          <p:cNvPr id="143" name="Zástupný obsah 3"/>
          <p:cNvSpPr txBox="1">
            <a:spLocks noGrp="1"/>
          </p:cNvSpPr>
          <p:nvPr>
            <p:ph type="body" idx="1"/>
          </p:nvPr>
        </p:nvSpPr>
        <p:spPr>
          <a:xfrm>
            <a:off x="1077083" y="2712410"/>
            <a:ext cx="15190859" cy="5464850"/>
          </a:xfrm>
          <a:prstGeom prst="rect">
            <a:avLst/>
          </a:prstGeom>
        </p:spPr>
        <p:txBody>
          <a:bodyPr/>
          <a:lstStyle/>
          <a:p>
            <a:pPr marL="1026151" lvl="1" indent="-457200">
              <a:spcBef>
                <a:spcPts val="1200"/>
              </a:spcBef>
              <a:defRPr sz="4000">
                <a:solidFill>
                  <a:srgbClr val="00823B"/>
                </a:solidFill>
              </a:defRPr>
            </a:pPr>
            <a:r>
              <a:rPr dirty="0" err="1"/>
              <a:t>Výpadková</a:t>
            </a:r>
            <a:r>
              <a:rPr dirty="0"/>
              <a:t> </a:t>
            </a:r>
            <a:r>
              <a:rPr dirty="0" err="1"/>
              <a:t>novela</a:t>
            </a:r>
            <a:endParaRPr sz="3400" dirty="0"/>
          </a:p>
          <a:p>
            <a:pPr marL="1676381" lvl="2" indent="-457200">
              <a:spcBef>
                <a:spcPts val="1200"/>
              </a:spcBef>
              <a:defRPr sz="3400">
                <a:solidFill>
                  <a:srgbClr val="00823B"/>
                </a:solidFill>
              </a:defRPr>
            </a:pPr>
            <a:r>
              <a:rPr lang="cs-CZ" dirty="0"/>
              <a:t>Po druhém čtení v PSP ČR (pravděpodobně právě ve 3. čtení)</a:t>
            </a:r>
            <a:endParaRPr sz="2800" dirty="0"/>
          </a:p>
          <a:p>
            <a:pPr marL="1676381" lvl="2" indent="-457200">
              <a:spcBef>
                <a:spcPts val="1200"/>
              </a:spcBef>
              <a:defRPr sz="3400">
                <a:solidFill>
                  <a:srgbClr val="00823B"/>
                </a:solidFill>
              </a:defRPr>
            </a:pPr>
            <a:r>
              <a:rPr dirty="0" err="1"/>
              <a:t>Definice</a:t>
            </a:r>
            <a:r>
              <a:rPr dirty="0"/>
              <a:t> </a:t>
            </a:r>
            <a:r>
              <a:rPr dirty="0" err="1"/>
              <a:t>výpadku</a:t>
            </a:r>
            <a:r>
              <a:rPr dirty="0"/>
              <a:t> – </a:t>
            </a:r>
            <a:r>
              <a:rPr dirty="0" err="1"/>
              <a:t>ohlášený</a:t>
            </a:r>
            <a:r>
              <a:rPr dirty="0"/>
              <a:t> vs. </a:t>
            </a:r>
            <a:r>
              <a:rPr dirty="0" err="1"/>
              <a:t>reálný</a:t>
            </a:r>
            <a:endParaRPr sz="2800" dirty="0"/>
          </a:p>
          <a:p>
            <a:pPr marL="1676381" lvl="2" indent="-457200">
              <a:spcBef>
                <a:spcPts val="1200"/>
              </a:spcBef>
              <a:defRPr sz="3400">
                <a:solidFill>
                  <a:srgbClr val="00823B"/>
                </a:solidFill>
              </a:defRPr>
            </a:pPr>
            <a:r>
              <a:rPr dirty="0" err="1"/>
              <a:t>Povinnosti</a:t>
            </a:r>
            <a:r>
              <a:rPr dirty="0"/>
              <a:t> </a:t>
            </a:r>
            <a:r>
              <a:rPr dirty="0" err="1"/>
              <a:t>distributorů</a:t>
            </a:r>
            <a:r>
              <a:rPr dirty="0"/>
              <a:t> – </a:t>
            </a:r>
            <a:r>
              <a:rPr dirty="0" err="1"/>
              <a:t>zásoby</a:t>
            </a:r>
            <a:r>
              <a:rPr dirty="0"/>
              <a:t> + </a:t>
            </a:r>
            <a:r>
              <a:rPr dirty="0" err="1"/>
              <a:t>předávání</a:t>
            </a:r>
            <a:r>
              <a:rPr dirty="0"/>
              <a:t> </a:t>
            </a:r>
            <a:r>
              <a:rPr dirty="0" err="1"/>
              <a:t>informací</a:t>
            </a:r>
            <a:endParaRPr sz="2800" dirty="0"/>
          </a:p>
          <a:p>
            <a:pPr marL="1676381" lvl="2" indent="-457200">
              <a:spcBef>
                <a:spcPts val="1200"/>
              </a:spcBef>
              <a:defRPr sz="3400">
                <a:solidFill>
                  <a:srgbClr val="00823B"/>
                </a:solidFill>
              </a:defRPr>
            </a:pPr>
            <a:r>
              <a:rPr dirty="0" err="1"/>
              <a:t>Povinnosti</a:t>
            </a:r>
            <a:r>
              <a:rPr dirty="0"/>
              <a:t> </a:t>
            </a:r>
            <a:r>
              <a:rPr dirty="0" err="1"/>
              <a:t>lékáren</a:t>
            </a:r>
            <a:r>
              <a:rPr dirty="0"/>
              <a:t> – </a:t>
            </a:r>
            <a:r>
              <a:rPr dirty="0" err="1"/>
              <a:t>systém</a:t>
            </a:r>
            <a:r>
              <a:rPr dirty="0"/>
              <a:t> </a:t>
            </a:r>
            <a:r>
              <a:rPr dirty="0" err="1"/>
              <a:t>objednávání</a:t>
            </a:r>
            <a:r>
              <a:rPr dirty="0"/>
              <a:t> + </a:t>
            </a:r>
            <a:r>
              <a:rPr dirty="0" err="1"/>
              <a:t>předávání</a:t>
            </a:r>
            <a:r>
              <a:rPr dirty="0"/>
              <a:t> </a:t>
            </a:r>
            <a:r>
              <a:rPr dirty="0" err="1"/>
              <a:t>informací</a:t>
            </a:r>
            <a:endParaRPr sz="2800" dirty="0"/>
          </a:p>
          <a:p>
            <a:pPr marL="1676381" lvl="2" indent="-457200">
              <a:spcBef>
                <a:spcPts val="1200"/>
              </a:spcBef>
              <a:defRPr sz="3400">
                <a:solidFill>
                  <a:srgbClr val="00823B"/>
                </a:solidFill>
              </a:defRPr>
            </a:pPr>
            <a:r>
              <a:rPr dirty="0" err="1"/>
              <a:t>PČLnK</a:t>
            </a:r>
            <a:r>
              <a:rPr dirty="0"/>
              <a:t> – </a:t>
            </a:r>
            <a:r>
              <a:rPr dirty="0" err="1"/>
              <a:t>praktické</a:t>
            </a:r>
            <a:r>
              <a:rPr dirty="0"/>
              <a:t> </a:t>
            </a:r>
            <a:r>
              <a:rPr dirty="0" err="1"/>
              <a:t>příklady</a:t>
            </a:r>
            <a:r>
              <a:rPr dirty="0"/>
              <a:t> </a:t>
            </a:r>
            <a:r>
              <a:rPr dirty="0" err="1"/>
              <a:t>aplikačních</a:t>
            </a:r>
            <a:r>
              <a:rPr dirty="0"/>
              <a:t> </a:t>
            </a:r>
            <a:r>
              <a:rPr dirty="0" err="1"/>
              <a:t>problémů</a:t>
            </a:r>
            <a:endParaRPr sz="2800" dirty="0"/>
          </a:p>
          <a:p>
            <a:pPr marL="1676381" lvl="2" indent="-457200">
              <a:spcBef>
                <a:spcPts val="1200"/>
              </a:spcBef>
              <a:defRPr sz="3400">
                <a:solidFill>
                  <a:srgbClr val="00823B"/>
                </a:solidFill>
              </a:defRPr>
            </a:pPr>
            <a:r>
              <a:rPr lang="cs-CZ" dirty="0"/>
              <a:t>S</a:t>
            </a:r>
            <a:r>
              <a:rPr dirty="0" err="1"/>
              <a:t>eparátní</a:t>
            </a:r>
            <a:r>
              <a:rPr dirty="0"/>
              <a:t> </a:t>
            </a:r>
            <a:r>
              <a:rPr dirty="0" err="1"/>
              <a:t>jednání</a:t>
            </a:r>
            <a:r>
              <a:rPr dirty="0"/>
              <a:t> s </a:t>
            </a:r>
            <a:r>
              <a:rPr dirty="0" err="1"/>
              <a:t>MZd</a:t>
            </a:r>
            <a:r>
              <a:rPr dirty="0"/>
              <a:t> </a:t>
            </a:r>
            <a:r>
              <a:rPr dirty="0" err="1"/>
              <a:t>nad</a:t>
            </a:r>
            <a:r>
              <a:rPr dirty="0"/>
              <a:t> </a:t>
            </a:r>
            <a:r>
              <a:rPr dirty="0" err="1"/>
              <a:t>připomínkami</a:t>
            </a:r>
            <a:endParaRPr sz="2800" dirty="0"/>
          </a:p>
          <a:p>
            <a:pPr marL="1676381" lvl="2" indent="-457200">
              <a:spcBef>
                <a:spcPts val="1200"/>
              </a:spcBef>
              <a:defRPr sz="3400">
                <a:solidFill>
                  <a:srgbClr val="00823B"/>
                </a:solidFill>
              </a:defRPr>
            </a:pPr>
            <a:r>
              <a:rPr dirty="0" err="1"/>
              <a:t>Kulatý</a:t>
            </a:r>
            <a:r>
              <a:rPr dirty="0"/>
              <a:t> </a:t>
            </a:r>
            <a:r>
              <a:rPr dirty="0" err="1"/>
              <a:t>stůl</a:t>
            </a:r>
            <a:r>
              <a:rPr dirty="0"/>
              <a:t> PSP ČR + </a:t>
            </a:r>
            <a:r>
              <a:rPr dirty="0" err="1"/>
              <a:t>podvýbor</a:t>
            </a:r>
            <a:r>
              <a:rPr dirty="0"/>
              <a:t> pro </a:t>
            </a:r>
            <a:r>
              <a:rPr dirty="0" err="1"/>
              <a:t>lékovou</a:t>
            </a:r>
            <a:r>
              <a:rPr dirty="0"/>
              <a:t> </a:t>
            </a:r>
            <a:r>
              <a:rPr dirty="0" err="1"/>
              <a:t>politiku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Nadpis 1"/>
          <p:cNvSpPr txBox="1">
            <a:spLocks noGrp="1"/>
          </p:cNvSpPr>
          <p:nvPr>
            <p:ph type="title"/>
          </p:nvPr>
        </p:nvSpPr>
        <p:spPr>
          <a:xfrm>
            <a:off x="4011198" y="519290"/>
            <a:ext cx="12139304" cy="1885246"/>
          </a:xfrm>
          <a:prstGeom prst="rect">
            <a:avLst/>
          </a:prstGeom>
        </p:spPr>
        <p:txBody>
          <a:bodyPr/>
          <a:lstStyle>
            <a:lvl1pPr algn="r">
              <a:defRPr sz="6600"/>
            </a:lvl1pPr>
          </a:lstStyle>
          <a:p>
            <a:r>
              <a:t>Zákon o léčivech </a:t>
            </a:r>
          </a:p>
        </p:txBody>
      </p:sp>
      <p:sp>
        <p:nvSpPr>
          <p:cNvPr id="143" name="Zástupný obsah 3"/>
          <p:cNvSpPr txBox="1">
            <a:spLocks noGrp="1"/>
          </p:cNvSpPr>
          <p:nvPr>
            <p:ph type="body" idx="1"/>
          </p:nvPr>
        </p:nvSpPr>
        <p:spPr>
          <a:xfrm>
            <a:off x="1077083" y="2712410"/>
            <a:ext cx="15190859" cy="5464850"/>
          </a:xfrm>
          <a:prstGeom prst="rect">
            <a:avLst/>
          </a:prstGeom>
        </p:spPr>
        <p:txBody>
          <a:bodyPr/>
          <a:lstStyle/>
          <a:p>
            <a:pPr marL="1026151" lvl="1" indent="-457200">
              <a:spcBef>
                <a:spcPts val="1200"/>
              </a:spcBef>
              <a:defRPr sz="4000">
                <a:solidFill>
                  <a:srgbClr val="00823B"/>
                </a:solidFill>
              </a:defRPr>
            </a:pPr>
            <a:endParaRPr lang="cs-CZ" dirty="0"/>
          </a:p>
          <a:p>
            <a:pPr marL="1026151" lvl="1" indent="-457200">
              <a:spcBef>
                <a:spcPts val="1200"/>
              </a:spcBef>
              <a:defRPr sz="4000">
                <a:solidFill>
                  <a:srgbClr val="00823B"/>
                </a:solidFill>
              </a:defRPr>
            </a:pPr>
            <a:r>
              <a:rPr dirty="0" err="1"/>
              <a:t>Výpadková</a:t>
            </a:r>
            <a:r>
              <a:rPr dirty="0"/>
              <a:t> </a:t>
            </a:r>
            <a:r>
              <a:rPr dirty="0" err="1"/>
              <a:t>novela</a:t>
            </a:r>
            <a:endParaRPr sz="3400" dirty="0"/>
          </a:p>
          <a:p>
            <a:pPr marL="1676381" lvl="2" indent="-457200">
              <a:spcBef>
                <a:spcPts val="1200"/>
              </a:spcBef>
              <a:defRPr sz="3400">
                <a:solidFill>
                  <a:srgbClr val="00823B"/>
                </a:solidFill>
              </a:defRPr>
            </a:pPr>
            <a:r>
              <a:rPr lang="cs-CZ" dirty="0"/>
              <a:t>Deklarovaným cílem je rozdělit omezené zásoby mezi co nejširší okruh lékáren a jejich pacientů</a:t>
            </a:r>
          </a:p>
          <a:p>
            <a:pPr marL="1676381" lvl="2" indent="-457200">
              <a:spcBef>
                <a:spcPts val="1200"/>
              </a:spcBef>
              <a:defRPr sz="3400">
                <a:solidFill>
                  <a:srgbClr val="00823B"/>
                </a:solidFill>
              </a:defRPr>
            </a:pPr>
            <a:r>
              <a:rPr lang="cs-CZ" dirty="0"/>
              <a:t>Objednávky a zásoby podle předchozích výdejů – cílem je zamezit skupování</a:t>
            </a:r>
          </a:p>
          <a:p>
            <a:pPr marL="1676381" lvl="2" indent="-457200">
              <a:spcBef>
                <a:spcPts val="1200"/>
              </a:spcBef>
              <a:defRPr sz="3400">
                <a:solidFill>
                  <a:srgbClr val="00823B"/>
                </a:solidFill>
              </a:defRPr>
            </a:pPr>
            <a:r>
              <a:rPr lang="cs-CZ" dirty="0"/>
              <a:t>Povinnost dodat </a:t>
            </a:r>
          </a:p>
          <a:p>
            <a:pPr marL="1676381" lvl="2" indent="-457200">
              <a:spcBef>
                <a:spcPts val="1200"/>
              </a:spcBef>
              <a:defRPr sz="3400">
                <a:solidFill>
                  <a:srgbClr val="00823B"/>
                </a:solidFill>
              </a:defRPr>
            </a:pPr>
            <a:r>
              <a:rPr lang="cs-CZ" dirty="0"/>
              <a:t>Datové pokrytí pohybu LP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4714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Nadpis 1"/>
          <p:cNvSpPr txBox="1">
            <a:spLocks noGrp="1"/>
          </p:cNvSpPr>
          <p:nvPr>
            <p:ph type="title"/>
          </p:nvPr>
        </p:nvSpPr>
        <p:spPr>
          <a:xfrm>
            <a:off x="4011198" y="519290"/>
            <a:ext cx="12139304" cy="1885246"/>
          </a:xfrm>
          <a:prstGeom prst="rect">
            <a:avLst/>
          </a:prstGeom>
        </p:spPr>
        <p:txBody>
          <a:bodyPr/>
          <a:lstStyle>
            <a:lvl1pPr algn="r">
              <a:defRPr sz="6600"/>
            </a:lvl1pPr>
          </a:lstStyle>
          <a:p>
            <a:r>
              <a:t>Zákon o léčivech </a:t>
            </a:r>
          </a:p>
        </p:txBody>
      </p:sp>
      <p:sp>
        <p:nvSpPr>
          <p:cNvPr id="143" name="Zástupný obsah 3"/>
          <p:cNvSpPr txBox="1">
            <a:spLocks noGrp="1"/>
          </p:cNvSpPr>
          <p:nvPr>
            <p:ph type="body" idx="1"/>
          </p:nvPr>
        </p:nvSpPr>
        <p:spPr>
          <a:xfrm>
            <a:off x="1077083" y="2712410"/>
            <a:ext cx="15190859" cy="5464850"/>
          </a:xfrm>
          <a:prstGeom prst="rect">
            <a:avLst/>
          </a:prstGeom>
        </p:spPr>
        <p:txBody>
          <a:bodyPr/>
          <a:lstStyle/>
          <a:p>
            <a:pPr marL="1026151" lvl="1" indent="-457200">
              <a:spcBef>
                <a:spcPts val="1200"/>
              </a:spcBef>
              <a:defRPr sz="4000">
                <a:solidFill>
                  <a:srgbClr val="00823B"/>
                </a:solidFill>
              </a:defRPr>
            </a:pPr>
            <a:r>
              <a:rPr dirty="0" err="1"/>
              <a:t>Výpadková</a:t>
            </a:r>
            <a:r>
              <a:rPr dirty="0"/>
              <a:t> </a:t>
            </a:r>
            <a:r>
              <a:rPr dirty="0" err="1"/>
              <a:t>novela</a:t>
            </a:r>
            <a:endParaRPr sz="3400" dirty="0"/>
          </a:p>
          <a:p>
            <a:pPr marL="1676381" lvl="2" indent="-457200">
              <a:spcBef>
                <a:spcPts val="1200"/>
              </a:spcBef>
              <a:defRPr sz="3400">
                <a:solidFill>
                  <a:srgbClr val="00823B"/>
                </a:solidFill>
              </a:defRPr>
            </a:pPr>
            <a:r>
              <a:rPr lang="cs-CZ" dirty="0"/>
              <a:t>Doporučující stanovisko:</a:t>
            </a:r>
            <a:br>
              <a:rPr lang="cs-CZ" dirty="0"/>
            </a:br>
            <a:r>
              <a:rPr lang="cs-CZ" dirty="0"/>
              <a:t>- 3338 - </a:t>
            </a:r>
            <a:r>
              <a:rPr lang="cs-CZ" dirty="0" err="1"/>
              <a:t>Farhan</a:t>
            </a:r>
            <a:r>
              <a:rPr lang="cs-CZ" dirty="0"/>
              <a:t> - rozšíření výjimky ze zajištění LP po dobu 12 měsíců od registrace </a:t>
            </a:r>
            <a:br>
              <a:rPr lang="cs-CZ" dirty="0"/>
            </a:br>
            <a:r>
              <a:rPr lang="cs-CZ" dirty="0"/>
              <a:t>- 3339 - </a:t>
            </a:r>
            <a:r>
              <a:rPr lang="cs-CZ" dirty="0" err="1"/>
              <a:t>Farhan</a:t>
            </a:r>
            <a:r>
              <a:rPr lang="cs-CZ" dirty="0"/>
              <a:t> - použití cizojazyčných šarží u OTC a vyhrazených LP</a:t>
            </a:r>
            <a:br>
              <a:rPr lang="cs-CZ" dirty="0"/>
            </a:br>
            <a:r>
              <a:rPr lang="cs-CZ" dirty="0"/>
              <a:t>- 3348 - </a:t>
            </a:r>
            <a:r>
              <a:rPr lang="cs-CZ" dirty="0" err="1"/>
              <a:t>Fifka</a:t>
            </a:r>
            <a:r>
              <a:rPr lang="cs-CZ" dirty="0"/>
              <a:t> – komplexní koaliční PN</a:t>
            </a:r>
            <a:br>
              <a:rPr lang="cs-CZ" dirty="0"/>
            </a:br>
            <a:r>
              <a:rPr lang="cs-CZ" dirty="0"/>
              <a:t>- 3346 - </a:t>
            </a:r>
            <a:r>
              <a:rPr lang="cs-CZ" dirty="0" err="1"/>
              <a:t>Fifka</a:t>
            </a:r>
            <a:r>
              <a:rPr lang="cs-CZ" dirty="0"/>
              <a:t> - legislativně technický PN, kdy ještě neprošla do dalšího čtení předchozí novela </a:t>
            </a:r>
            <a:r>
              <a:rPr lang="cs-CZ" dirty="0" err="1"/>
              <a:t>ZoL</a:t>
            </a:r>
            <a:br>
              <a:rPr lang="cs-CZ" dirty="0"/>
            </a:br>
            <a:r>
              <a:rPr lang="cs-CZ" dirty="0"/>
              <a:t>- 3349 - Flek - poskytování informací v konkrétních situacích Ústavem Ministerstvu obrany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7118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Nadpis 1"/>
          <p:cNvSpPr txBox="1">
            <a:spLocks noGrp="1"/>
          </p:cNvSpPr>
          <p:nvPr>
            <p:ph type="title"/>
          </p:nvPr>
        </p:nvSpPr>
        <p:spPr>
          <a:xfrm>
            <a:off x="4011198" y="519290"/>
            <a:ext cx="12139304" cy="1885246"/>
          </a:xfrm>
          <a:prstGeom prst="rect">
            <a:avLst/>
          </a:prstGeom>
        </p:spPr>
        <p:txBody>
          <a:bodyPr/>
          <a:lstStyle>
            <a:lvl1pPr algn="r"/>
          </a:lstStyle>
          <a:p>
            <a:r>
              <a:rPr lang="cs-CZ" dirty="0"/>
              <a:t>Spolupráce</a:t>
            </a:r>
            <a:endParaRPr dirty="0"/>
          </a:p>
        </p:txBody>
      </p:sp>
      <p:sp>
        <p:nvSpPr>
          <p:cNvPr id="91" name="Zástupný symbol pro obsah 2"/>
          <p:cNvSpPr txBox="1">
            <a:spLocks noGrp="1"/>
          </p:cNvSpPr>
          <p:nvPr>
            <p:ph type="body" idx="1"/>
          </p:nvPr>
        </p:nvSpPr>
        <p:spPr>
          <a:xfrm>
            <a:off x="1194522" y="2305500"/>
            <a:ext cx="14955978" cy="5679339"/>
          </a:xfrm>
          <a:prstGeom prst="rect">
            <a:avLst/>
          </a:prstGeom>
        </p:spPr>
        <p:txBody>
          <a:bodyPr/>
          <a:lstStyle/>
          <a:p>
            <a:endParaRPr dirty="0"/>
          </a:p>
          <a:p>
            <a:pPr>
              <a:defRPr>
                <a:solidFill>
                  <a:srgbClr val="00823B"/>
                </a:solidFill>
              </a:defRPr>
            </a:pPr>
            <a:r>
              <a:rPr dirty="0" err="1"/>
              <a:t>Ministerstvo</a:t>
            </a:r>
            <a:r>
              <a:rPr dirty="0"/>
              <a:t> </a:t>
            </a:r>
            <a:r>
              <a:rPr dirty="0" err="1"/>
              <a:t>zdravotnictví</a:t>
            </a:r>
            <a:endParaRPr dirty="0"/>
          </a:p>
          <a:p>
            <a:pPr>
              <a:defRPr>
                <a:solidFill>
                  <a:srgbClr val="00823B"/>
                </a:solidFill>
              </a:defRPr>
            </a:pPr>
            <a:r>
              <a:rPr dirty="0" err="1"/>
              <a:t>Farmaceutické</a:t>
            </a:r>
            <a:r>
              <a:rPr dirty="0"/>
              <a:t> </a:t>
            </a:r>
            <a:r>
              <a:rPr dirty="0" err="1"/>
              <a:t>fakulty</a:t>
            </a:r>
            <a:endParaRPr dirty="0"/>
          </a:p>
          <a:p>
            <a:pPr>
              <a:defRPr>
                <a:solidFill>
                  <a:srgbClr val="00823B"/>
                </a:solidFill>
              </a:defRPr>
            </a:pPr>
            <a:r>
              <a:rPr dirty="0" err="1"/>
              <a:t>Odborné</a:t>
            </a:r>
            <a:r>
              <a:rPr dirty="0"/>
              <a:t> </a:t>
            </a:r>
            <a:r>
              <a:rPr dirty="0" err="1"/>
              <a:t>společnosti</a:t>
            </a:r>
            <a:r>
              <a:rPr lang="cs-CZ" dirty="0"/>
              <a:t> a lékárnické spolky</a:t>
            </a:r>
            <a:endParaRPr dirty="0"/>
          </a:p>
          <a:p>
            <a:pPr>
              <a:defRPr>
                <a:solidFill>
                  <a:srgbClr val="00823B"/>
                </a:solidFill>
              </a:defRPr>
            </a:pPr>
            <a:r>
              <a:rPr dirty="0"/>
              <a:t>IPVZ</a:t>
            </a:r>
          </a:p>
          <a:p>
            <a:pPr>
              <a:defRPr>
                <a:solidFill>
                  <a:srgbClr val="00823B"/>
                </a:solidFill>
              </a:defRPr>
            </a:pPr>
            <a:r>
              <a:rPr dirty="0"/>
              <a:t>SÚKL, ÚSKVBL</a:t>
            </a:r>
          </a:p>
          <a:p>
            <a:pPr>
              <a:defRPr>
                <a:solidFill>
                  <a:srgbClr val="00823B"/>
                </a:solidFill>
              </a:defRPr>
            </a:pPr>
            <a:r>
              <a:rPr dirty="0" err="1"/>
              <a:t>Zdravotnické</a:t>
            </a:r>
            <a:r>
              <a:rPr dirty="0"/>
              <a:t> a </a:t>
            </a:r>
            <a:r>
              <a:rPr dirty="0" err="1"/>
              <a:t>profesní</a:t>
            </a:r>
            <a:r>
              <a:rPr dirty="0"/>
              <a:t> </a:t>
            </a:r>
            <a:r>
              <a:rPr dirty="0" err="1"/>
              <a:t>komory</a:t>
            </a:r>
            <a:r>
              <a:rPr dirty="0"/>
              <a:t> </a:t>
            </a:r>
            <a:r>
              <a:rPr dirty="0" err="1"/>
              <a:t>zřízené</a:t>
            </a:r>
            <a:r>
              <a:rPr dirty="0"/>
              <a:t> </a:t>
            </a:r>
            <a:r>
              <a:rPr dirty="0" err="1"/>
              <a:t>zákonem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Nadpis 1"/>
          <p:cNvSpPr txBox="1">
            <a:spLocks noGrp="1"/>
          </p:cNvSpPr>
          <p:nvPr>
            <p:ph type="title"/>
          </p:nvPr>
        </p:nvSpPr>
        <p:spPr>
          <a:xfrm>
            <a:off x="4011198" y="519290"/>
            <a:ext cx="12139304" cy="1885246"/>
          </a:xfrm>
          <a:prstGeom prst="rect">
            <a:avLst/>
          </a:prstGeom>
        </p:spPr>
        <p:txBody>
          <a:bodyPr/>
          <a:lstStyle>
            <a:lvl1pPr algn="r">
              <a:defRPr sz="6600"/>
            </a:lvl1pPr>
          </a:lstStyle>
          <a:p>
            <a:r>
              <a:t>Zákon o léčivech </a:t>
            </a:r>
          </a:p>
        </p:txBody>
      </p:sp>
      <p:sp>
        <p:nvSpPr>
          <p:cNvPr id="143" name="Zástupný obsah 3"/>
          <p:cNvSpPr txBox="1">
            <a:spLocks noGrp="1"/>
          </p:cNvSpPr>
          <p:nvPr>
            <p:ph type="body" idx="1"/>
          </p:nvPr>
        </p:nvSpPr>
        <p:spPr>
          <a:xfrm>
            <a:off x="1077083" y="2712410"/>
            <a:ext cx="15190859" cy="5464850"/>
          </a:xfrm>
          <a:prstGeom prst="rect">
            <a:avLst/>
          </a:prstGeom>
        </p:spPr>
        <p:txBody>
          <a:bodyPr/>
          <a:lstStyle/>
          <a:p>
            <a:pPr marL="1026151" lvl="1" indent="-457200">
              <a:spcBef>
                <a:spcPts val="1200"/>
              </a:spcBef>
              <a:defRPr sz="4000">
                <a:solidFill>
                  <a:srgbClr val="00823B"/>
                </a:solidFill>
              </a:defRPr>
            </a:pPr>
            <a:r>
              <a:rPr dirty="0" err="1"/>
              <a:t>Výpadková</a:t>
            </a:r>
            <a:r>
              <a:rPr dirty="0"/>
              <a:t> </a:t>
            </a:r>
            <a:r>
              <a:rPr dirty="0" err="1"/>
              <a:t>novela</a:t>
            </a:r>
            <a:endParaRPr sz="3400" dirty="0"/>
          </a:p>
          <a:p>
            <a:pPr marL="1676381" lvl="2" indent="-457200">
              <a:spcBef>
                <a:spcPts val="1200"/>
              </a:spcBef>
              <a:defRPr sz="3400">
                <a:solidFill>
                  <a:srgbClr val="00823B"/>
                </a:solidFill>
              </a:defRPr>
            </a:pPr>
            <a:r>
              <a:rPr lang="cs-CZ" dirty="0"/>
              <a:t>Bez stanoviska:</a:t>
            </a:r>
            <a:br>
              <a:rPr lang="cs-CZ" dirty="0"/>
            </a:br>
            <a:r>
              <a:rPr lang="cs-CZ" dirty="0"/>
              <a:t>- 3304 - </a:t>
            </a:r>
            <a:r>
              <a:rPr lang="cs-CZ" dirty="0" err="1"/>
              <a:t>Fifka</a:t>
            </a:r>
            <a:r>
              <a:rPr lang="cs-CZ" dirty="0"/>
              <a:t> - významná tržní síla</a:t>
            </a:r>
            <a:br>
              <a:rPr lang="cs-CZ" dirty="0"/>
            </a:br>
            <a:r>
              <a:rPr lang="cs-CZ" dirty="0"/>
              <a:t>- 3340 - </a:t>
            </a:r>
            <a:r>
              <a:rPr lang="cs-CZ" dirty="0" err="1"/>
              <a:t>Farhan</a:t>
            </a:r>
            <a:r>
              <a:rPr lang="cs-CZ" dirty="0"/>
              <a:t> - strategické rezervy státu</a:t>
            </a:r>
          </a:p>
          <a:p>
            <a:pPr marL="1676381" lvl="2" indent="-457200">
              <a:spcBef>
                <a:spcPts val="1200"/>
              </a:spcBef>
              <a:defRPr sz="3400">
                <a:solidFill>
                  <a:srgbClr val="00823B"/>
                </a:solidFill>
              </a:defRPr>
            </a:pPr>
            <a:r>
              <a:rPr lang="cs-CZ" dirty="0"/>
              <a:t>Negativní stanovisko:</a:t>
            </a:r>
            <a:br>
              <a:rPr lang="cs-CZ" dirty="0"/>
            </a:br>
            <a:r>
              <a:rPr lang="cs-CZ" dirty="0"/>
              <a:t>- 3303 - </a:t>
            </a:r>
            <a:r>
              <a:rPr lang="cs-CZ" dirty="0" err="1"/>
              <a:t>Fifka</a:t>
            </a:r>
            <a:r>
              <a:rPr lang="cs-CZ" dirty="0"/>
              <a:t> - návrh na vyřazení zákazu zvýhodnění provozovatele lékárenské péče</a:t>
            </a:r>
            <a:br>
              <a:rPr lang="cs-CZ" dirty="0"/>
            </a:br>
            <a:r>
              <a:rPr lang="cs-CZ" dirty="0"/>
              <a:t>- 3305 - </a:t>
            </a:r>
            <a:r>
              <a:rPr lang="cs-CZ" dirty="0" err="1"/>
              <a:t>Fifka</a:t>
            </a:r>
            <a:r>
              <a:rPr lang="cs-CZ" dirty="0"/>
              <a:t> - zveřejňování průměrů cen původce místo konečných cen</a:t>
            </a:r>
            <a:br>
              <a:rPr lang="cs-CZ" dirty="0"/>
            </a:br>
            <a:r>
              <a:rPr lang="cs-CZ" dirty="0"/>
              <a:t>- 3347 - Flek - zveřejňování údajů bez váženého průměru cen </a:t>
            </a:r>
            <a:br>
              <a:rPr lang="cs-CZ" dirty="0"/>
            </a:br>
            <a:r>
              <a:rPr lang="cs-CZ" dirty="0"/>
              <a:t>- 3355 - Kuchař -prodejní automaty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1250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Nadpis 1"/>
          <p:cNvSpPr txBox="1">
            <a:spLocks noGrp="1"/>
          </p:cNvSpPr>
          <p:nvPr>
            <p:ph type="title"/>
          </p:nvPr>
        </p:nvSpPr>
        <p:spPr>
          <a:xfrm>
            <a:off x="4011198" y="519290"/>
            <a:ext cx="12139304" cy="1885246"/>
          </a:xfrm>
          <a:prstGeom prst="rect">
            <a:avLst/>
          </a:prstGeom>
        </p:spPr>
        <p:txBody>
          <a:bodyPr/>
          <a:lstStyle>
            <a:lvl1pPr algn="r">
              <a:defRPr sz="6600"/>
            </a:lvl1pPr>
          </a:lstStyle>
          <a:p>
            <a:r>
              <a:t>Zákon o zdravotních službách</a:t>
            </a:r>
          </a:p>
        </p:txBody>
      </p:sp>
      <p:sp>
        <p:nvSpPr>
          <p:cNvPr id="146" name="Zástupný obsah 3"/>
          <p:cNvSpPr txBox="1">
            <a:spLocks noGrp="1"/>
          </p:cNvSpPr>
          <p:nvPr>
            <p:ph type="body" idx="1"/>
          </p:nvPr>
        </p:nvSpPr>
        <p:spPr>
          <a:xfrm>
            <a:off x="1077083" y="2740119"/>
            <a:ext cx="15190859" cy="5464850"/>
          </a:xfrm>
          <a:prstGeom prst="rect">
            <a:avLst/>
          </a:prstGeom>
        </p:spPr>
        <p:txBody>
          <a:bodyPr/>
          <a:lstStyle/>
          <a:p>
            <a:pPr marL="375920" indent="-457200">
              <a:defRPr sz="3600">
                <a:solidFill>
                  <a:srgbClr val="00823B"/>
                </a:solidFill>
              </a:defRPr>
            </a:pPr>
            <a:r>
              <a:rPr lang="cs-CZ" dirty="0"/>
              <a:t>V srpnu zaslán do vnitřního připomínkového řízení – 9 pracovních dní !!!</a:t>
            </a:r>
            <a:endParaRPr dirty="0"/>
          </a:p>
          <a:p>
            <a:pPr marL="457200" indent="-457200">
              <a:defRPr sz="3600">
                <a:solidFill>
                  <a:srgbClr val="00823B"/>
                </a:solidFill>
              </a:defRPr>
            </a:pPr>
            <a:r>
              <a:rPr dirty="0" err="1"/>
              <a:t>Návrhy</a:t>
            </a:r>
            <a:r>
              <a:rPr dirty="0"/>
              <a:t> ČLnK:</a:t>
            </a:r>
          </a:p>
          <a:p>
            <a:pPr marL="914400" lvl="1" indent="-457200">
              <a:spcBef>
                <a:spcPts val="700"/>
              </a:spcBef>
              <a:defRPr sz="3200">
                <a:solidFill>
                  <a:srgbClr val="00823B"/>
                </a:solidFill>
              </a:defRPr>
            </a:pPr>
            <a:r>
              <a:rPr dirty="0" err="1"/>
              <a:t>síť</a:t>
            </a:r>
            <a:r>
              <a:rPr dirty="0"/>
              <a:t> </a:t>
            </a:r>
            <a:r>
              <a:rPr dirty="0" err="1"/>
              <a:t>lékáren</a:t>
            </a:r>
            <a:r>
              <a:rPr dirty="0"/>
              <a:t> (6000 a 3000 a 500)</a:t>
            </a:r>
            <a:endParaRPr sz="3400" dirty="0"/>
          </a:p>
          <a:p>
            <a:pPr marL="914400" lvl="1" indent="-457200">
              <a:spcBef>
                <a:spcPts val="700"/>
              </a:spcBef>
              <a:defRPr sz="3200">
                <a:solidFill>
                  <a:srgbClr val="00823B"/>
                </a:solidFill>
              </a:defRPr>
            </a:pPr>
            <a:r>
              <a:rPr dirty="0" err="1"/>
              <a:t>lékárenská</a:t>
            </a:r>
            <a:r>
              <a:rPr dirty="0"/>
              <a:t> </a:t>
            </a:r>
            <a:r>
              <a:rPr dirty="0" err="1"/>
              <a:t>pohotovost</a:t>
            </a:r>
            <a:endParaRPr sz="3400" dirty="0"/>
          </a:p>
          <a:p>
            <a:pPr marL="914400" lvl="1" indent="-457200">
              <a:spcBef>
                <a:spcPts val="700"/>
              </a:spcBef>
              <a:defRPr sz="3200">
                <a:solidFill>
                  <a:srgbClr val="00823B"/>
                </a:solidFill>
              </a:defRPr>
            </a:pPr>
            <a:r>
              <a:rPr dirty="0" err="1"/>
              <a:t>povinný</a:t>
            </a:r>
            <a:r>
              <a:rPr dirty="0"/>
              <a:t> </a:t>
            </a:r>
            <a:r>
              <a:rPr dirty="0" err="1"/>
              <a:t>lékárenský</a:t>
            </a:r>
            <a:r>
              <a:rPr dirty="0"/>
              <a:t> </a:t>
            </a:r>
            <a:r>
              <a:rPr dirty="0" err="1"/>
              <a:t>kříž</a:t>
            </a:r>
            <a:endParaRPr sz="3400" dirty="0"/>
          </a:p>
          <a:p>
            <a:pPr marL="914400" lvl="1" indent="-457200">
              <a:spcBef>
                <a:spcPts val="700"/>
              </a:spcBef>
              <a:defRPr sz="3200">
                <a:solidFill>
                  <a:srgbClr val="00823B"/>
                </a:solidFill>
              </a:defRPr>
            </a:pPr>
            <a:r>
              <a:rPr dirty="0" err="1"/>
              <a:t>ochrana</a:t>
            </a:r>
            <a:r>
              <a:rPr dirty="0"/>
              <a:t> </a:t>
            </a:r>
            <a:r>
              <a:rPr dirty="0" err="1"/>
              <a:t>názvu</a:t>
            </a:r>
            <a:r>
              <a:rPr dirty="0"/>
              <a:t> „</a:t>
            </a:r>
            <a:r>
              <a:rPr dirty="0" err="1"/>
              <a:t>lékárna</a:t>
            </a:r>
            <a:r>
              <a:rPr dirty="0"/>
              <a:t>“ (</a:t>
            </a:r>
            <a:r>
              <a:rPr dirty="0" err="1"/>
              <a:t>kavárna</a:t>
            </a:r>
            <a:r>
              <a:rPr dirty="0"/>
              <a:t> Lékárna)</a:t>
            </a:r>
            <a:endParaRPr sz="3400" dirty="0"/>
          </a:p>
          <a:p>
            <a:pPr marL="914400" lvl="1" indent="-457200">
              <a:spcBef>
                <a:spcPts val="700"/>
              </a:spcBef>
              <a:defRPr sz="3200">
                <a:solidFill>
                  <a:srgbClr val="00823B"/>
                </a:solidFill>
              </a:defRPr>
            </a:pPr>
            <a:r>
              <a:rPr dirty="0" err="1"/>
              <a:t>osvědčení</a:t>
            </a:r>
            <a:r>
              <a:rPr dirty="0"/>
              <a:t> ČLnK </a:t>
            </a:r>
            <a:r>
              <a:rPr dirty="0" err="1"/>
              <a:t>jako</a:t>
            </a:r>
            <a:r>
              <a:rPr dirty="0"/>
              <a:t> </a:t>
            </a:r>
            <a:r>
              <a:rPr dirty="0" err="1"/>
              <a:t>podmínka</a:t>
            </a:r>
            <a:r>
              <a:rPr dirty="0"/>
              <a:t> pro </a:t>
            </a:r>
            <a:r>
              <a:rPr dirty="0" err="1"/>
              <a:t>udělení</a:t>
            </a:r>
            <a:r>
              <a:rPr dirty="0"/>
              <a:t> </a:t>
            </a:r>
            <a:r>
              <a:rPr dirty="0" err="1"/>
              <a:t>oprávnění</a:t>
            </a:r>
            <a:endParaRPr lang="cs-CZ" sz="3400" dirty="0"/>
          </a:p>
          <a:p>
            <a:pPr marL="914400" lvl="1" indent="-457200">
              <a:spcBef>
                <a:spcPts val="700"/>
              </a:spcBef>
              <a:defRPr sz="3200">
                <a:solidFill>
                  <a:srgbClr val="00823B"/>
                </a:solidFill>
              </a:defRPr>
            </a:pPr>
            <a:r>
              <a:rPr lang="cs-CZ" sz="3400" dirty="0"/>
              <a:t>z</a:t>
            </a:r>
            <a:r>
              <a:rPr dirty="0" err="1"/>
              <a:t>dravotnická</a:t>
            </a:r>
            <a:r>
              <a:rPr dirty="0"/>
              <a:t> </a:t>
            </a:r>
            <a:r>
              <a:rPr dirty="0" err="1"/>
              <a:t>dokumentace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Nadpis 1"/>
          <p:cNvSpPr txBox="1">
            <a:spLocks noGrp="1"/>
          </p:cNvSpPr>
          <p:nvPr>
            <p:ph type="title"/>
          </p:nvPr>
        </p:nvSpPr>
        <p:spPr>
          <a:xfrm>
            <a:off x="4011198" y="519290"/>
            <a:ext cx="12139304" cy="1885246"/>
          </a:xfrm>
          <a:prstGeom prst="rect">
            <a:avLst/>
          </a:prstGeom>
        </p:spPr>
        <p:txBody>
          <a:bodyPr/>
          <a:lstStyle>
            <a:lvl1pPr algn="r">
              <a:defRPr sz="6600"/>
            </a:lvl1pPr>
          </a:lstStyle>
          <a:p>
            <a:r>
              <a:t>Zákon o zdravotních službách</a:t>
            </a:r>
          </a:p>
        </p:txBody>
      </p:sp>
      <p:sp>
        <p:nvSpPr>
          <p:cNvPr id="146" name="Zástupný obsah 3"/>
          <p:cNvSpPr txBox="1">
            <a:spLocks noGrp="1"/>
          </p:cNvSpPr>
          <p:nvPr>
            <p:ph type="body" idx="1"/>
          </p:nvPr>
        </p:nvSpPr>
        <p:spPr>
          <a:xfrm>
            <a:off x="959643" y="2601573"/>
            <a:ext cx="15190859" cy="5905118"/>
          </a:xfrm>
          <a:prstGeom prst="rect">
            <a:avLst/>
          </a:prstGeom>
        </p:spPr>
        <p:txBody>
          <a:bodyPr/>
          <a:lstStyle/>
          <a:p>
            <a:pPr marL="375920" indent="-457200">
              <a:defRPr sz="3600">
                <a:solidFill>
                  <a:srgbClr val="00823B"/>
                </a:solidFill>
              </a:defRPr>
            </a:pPr>
            <a:r>
              <a:rPr lang="cs-CZ" dirty="0"/>
              <a:t>Opakovaná snaha o oddělení klinicko-farmaceutické péče od lékárenské péče</a:t>
            </a:r>
          </a:p>
          <a:p>
            <a:pPr marL="375920" indent="-457200">
              <a:defRPr sz="3600">
                <a:solidFill>
                  <a:srgbClr val="00823B"/>
                </a:solidFill>
              </a:defRPr>
            </a:pPr>
            <a:r>
              <a:rPr lang="cs-CZ" dirty="0"/>
              <a:t>Definice dle dohody ČLnK a odborných společností:</a:t>
            </a:r>
          </a:p>
          <a:p>
            <a:pPr marL="0" indent="0">
              <a:buNone/>
              <a:defRPr sz="3600">
                <a:solidFill>
                  <a:srgbClr val="00823B"/>
                </a:solidFill>
              </a:defRPr>
            </a:pPr>
            <a:r>
              <a:rPr lang="cs-CZ" sz="2800" dirty="0">
                <a:effectLst/>
                <a:ea typeface="Verdana" panose="020B0604030504040204" pitchFamily="34" charset="0"/>
                <a:cs typeface="Times New Roman" panose="02020603050405020304" pitchFamily="18" charset="0"/>
              </a:rPr>
              <a:t>farmaceutická péče, jejímž účelem je maximalizace účinku a minimalizace rizik farmakoterapie, směřující ke zlepšení kvality života pacienta. Farmaceutická péče sestává zejména ze zajišťování, přípravy, úpravy, uchovávání, kontroly jakosti, výdeje léčivých přípravků (s výjimkou transfuzních přípravků a surovin pro výrobu krevních derivátů podle zákona o léčivech), potravin pro zvláštní lékařské účely a zdravotnických prostředků; dále je farmaceutickou péčí optimalizace farmakoterapie pacienta včetně hodnocení vlivu farmakoterapie na diagnostické metody, posuzování a kontrola účelného, bezpečného a hospodárného užívání léčivých přípravků a používání zdravotnických prostředků, konzultační a konziliární činnosti, poradenství a další péče podle </a:t>
            </a:r>
            <a:r>
              <a:rPr lang="cs-CZ" sz="2800" dirty="0">
                <a:effectLst/>
                <a:ea typeface="Verdana" panose="020B0604030504040204" pitchFamily="34" charset="0"/>
              </a:rPr>
              <a:t>§</a:t>
            </a:r>
            <a:r>
              <a:rPr lang="cs-CZ" sz="2800" dirty="0">
                <a:effectLst/>
                <a:ea typeface="Verdana" panose="020B0604030504040204" pitchFamily="34" charset="0"/>
                <a:cs typeface="Times New Roman" panose="02020603050405020304" pitchFamily="18" charset="0"/>
              </a:rPr>
              <a:t> 2 odst. 4, písm. b). </a:t>
            </a:r>
          </a:p>
          <a:p>
            <a:pPr marL="0" indent="0">
              <a:buNone/>
              <a:defRPr sz="3600">
                <a:solidFill>
                  <a:srgbClr val="00823B"/>
                </a:solidFill>
              </a:defRPr>
            </a:pPr>
            <a:r>
              <a:rPr lang="cs-CZ" sz="3600" dirty="0">
                <a:ea typeface="Verdana" panose="020B0604030504040204" pitchFamily="34" charset="0"/>
                <a:cs typeface="Times New Roman" panose="02020603050405020304" pitchFamily="18" charset="0"/>
              </a:rPr>
              <a:t>Dle vzájemné dohody by mělo </a:t>
            </a:r>
            <a:r>
              <a:rPr lang="cs-CZ" sz="3600" dirty="0" err="1">
                <a:ea typeface="Verdana" panose="020B0604030504040204" pitchFamily="34" charset="0"/>
                <a:cs typeface="Times New Roman" panose="02020603050405020304" pitchFamily="18" charset="0"/>
              </a:rPr>
              <a:t>MZd</a:t>
            </a:r>
            <a:r>
              <a:rPr lang="cs-CZ" sz="3600" dirty="0">
                <a:ea typeface="Verdana" panose="020B0604030504040204" pitchFamily="34" charset="0"/>
                <a:cs typeface="Times New Roman" panose="02020603050405020304" pitchFamily="18" charset="0"/>
              </a:rPr>
              <a:t> tuto definici akceptovat.</a:t>
            </a:r>
            <a:endParaRPr lang="cs-CZ" sz="3600" dirty="0">
              <a:effectLst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  <a:defRPr sz="3600">
                <a:solidFill>
                  <a:srgbClr val="00823B"/>
                </a:solidFill>
              </a:defRPr>
            </a:pPr>
            <a:endParaRPr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30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Nadpis 1"/>
          <p:cNvSpPr txBox="1">
            <a:spLocks noGrp="1"/>
          </p:cNvSpPr>
          <p:nvPr>
            <p:ph type="title"/>
          </p:nvPr>
        </p:nvSpPr>
        <p:spPr>
          <a:xfrm>
            <a:off x="3886508" y="519290"/>
            <a:ext cx="12139303" cy="1885246"/>
          </a:xfrm>
          <a:prstGeom prst="rect">
            <a:avLst/>
          </a:prstGeom>
        </p:spPr>
        <p:txBody>
          <a:bodyPr/>
          <a:lstStyle>
            <a:lvl1pPr algn="r">
              <a:defRPr sz="6600"/>
            </a:lvl1pPr>
          </a:lstStyle>
          <a:p>
            <a:r>
              <a:t>SÚKL</a:t>
            </a:r>
          </a:p>
        </p:txBody>
      </p:sp>
      <p:sp>
        <p:nvSpPr>
          <p:cNvPr id="168" name="Zástupný obsah 3"/>
          <p:cNvSpPr txBox="1">
            <a:spLocks noGrp="1"/>
          </p:cNvSpPr>
          <p:nvPr>
            <p:ph type="body" idx="1"/>
          </p:nvPr>
        </p:nvSpPr>
        <p:spPr>
          <a:xfrm>
            <a:off x="1212961" y="2842460"/>
            <a:ext cx="15190858" cy="5464850"/>
          </a:xfrm>
          <a:prstGeom prst="rect">
            <a:avLst/>
          </a:prstGeom>
        </p:spPr>
        <p:txBody>
          <a:bodyPr/>
          <a:lstStyle/>
          <a:p>
            <a:pPr marL="457200" indent="-457200">
              <a:lnSpc>
                <a:spcPct val="100000"/>
              </a:lnSpc>
              <a:defRPr sz="3600">
                <a:solidFill>
                  <a:srgbClr val="00823B"/>
                </a:solidFill>
              </a:defRPr>
            </a:pPr>
            <a:r>
              <a:rPr dirty="0" err="1"/>
              <a:t>Nelegální</a:t>
            </a:r>
            <a:r>
              <a:rPr dirty="0"/>
              <a:t> </a:t>
            </a:r>
            <a:r>
              <a:rPr dirty="0" err="1"/>
              <a:t>reexporty</a:t>
            </a:r>
            <a:r>
              <a:rPr dirty="0"/>
              <a:t> LP </a:t>
            </a:r>
          </a:p>
          <a:p>
            <a:pPr marL="1107429" lvl="1" indent="-457200">
              <a:lnSpc>
                <a:spcPct val="100000"/>
              </a:lnSpc>
              <a:spcBef>
                <a:spcPts val="1200"/>
              </a:spcBef>
              <a:defRPr sz="3000">
                <a:solidFill>
                  <a:srgbClr val="00823B"/>
                </a:solidFill>
              </a:defRPr>
            </a:pPr>
            <a:r>
              <a:rPr lang="cs-CZ" dirty="0"/>
              <a:t>Řešeno i na straně ČLnK</a:t>
            </a:r>
          </a:p>
          <a:p>
            <a:pPr marL="1107429" lvl="1" indent="-457200">
              <a:lnSpc>
                <a:spcPct val="100000"/>
              </a:lnSpc>
              <a:spcBef>
                <a:spcPts val="1200"/>
              </a:spcBef>
              <a:defRPr sz="3000">
                <a:solidFill>
                  <a:srgbClr val="00823B"/>
                </a:solidFill>
              </a:defRPr>
            </a:pPr>
            <a:r>
              <a:rPr lang="cs-CZ" dirty="0"/>
              <a:t>SÚKL stále neaktualizoval DIS-13</a:t>
            </a:r>
          </a:p>
          <a:p>
            <a:pPr marL="457200" indent="-457200">
              <a:lnSpc>
                <a:spcPct val="100000"/>
              </a:lnSpc>
              <a:defRPr sz="3600">
                <a:solidFill>
                  <a:srgbClr val="00823B"/>
                </a:solidFill>
              </a:defRPr>
            </a:pPr>
            <a:r>
              <a:rPr dirty="0" err="1"/>
              <a:t>Spolupráce</a:t>
            </a:r>
            <a:r>
              <a:rPr dirty="0"/>
              <a:t> v </a:t>
            </a:r>
            <a:r>
              <a:rPr dirty="0" err="1"/>
              <a:t>oblasti</a:t>
            </a:r>
            <a:r>
              <a:rPr dirty="0"/>
              <a:t> </a:t>
            </a:r>
            <a:r>
              <a:rPr dirty="0" err="1"/>
              <a:t>podobnosti</a:t>
            </a:r>
            <a:r>
              <a:rPr dirty="0"/>
              <a:t> </a:t>
            </a:r>
            <a:r>
              <a:rPr dirty="0" err="1"/>
              <a:t>obalů</a:t>
            </a:r>
            <a:endParaRPr dirty="0"/>
          </a:p>
          <a:p>
            <a:pPr marL="457200" indent="-457200">
              <a:lnSpc>
                <a:spcPct val="100000"/>
              </a:lnSpc>
              <a:defRPr sz="3600">
                <a:solidFill>
                  <a:srgbClr val="00823B"/>
                </a:solidFill>
              </a:defRPr>
            </a:pPr>
            <a:r>
              <a:rPr dirty="0" err="1"/>
              <a:t>Přeshraniční</a:t>
            </a:r>
            <a:r>
              <a:rPr dirty="0"/>
              <a:t> </a:t>
            </a:r>
            <a:r>
              <a:rPr dirty="0" err="1"/>
              <a:t>preskripce</a:t>
            </a:r>
            <a:r>
              <a:rPr dirty="0"/>
              <a:t> –</a:t>
            </a:r>
            <a:r>
              <a:rPr lang="cs-CZ" dirty="0"/>
              <a:t> zaváděno do praxe</a:t>
            </a:r>
            <a:r>
              <a:rPr dirty="0"/>
              <a:t> (PL, EST, HRV, POR, ESP), </a:t>
            </a:r>
            <a:r>
              <a:rPr lang="cs-CZ" dirty="0"/>
              <a:t>ne všude zatím funkční</a:t>
            </a:r>
          </a:p>
          <a:p>
            <a:pPr marL="457200" indent="-457200">
              <a:lnSpc>
                <a:spcPct val="100000"/>
              </a:lnSpc>
              <a:defRPr sz="3600">
                <a:solidFill>
                  <a:srgbClr val="00823B"/>
                </a:solidFill>
              </a:defRPr>
            </a:pPr>
            <a:r>
              <a:rPr lang="cs-CZ" dirty="0"/>
              <a:t>Stahování LP, vícepoložkové recepty, vzájemné předávání informací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Nadpis 1"/>
          <p:cNvSpPr txBox="1">
            <a:spLocks noGrp="1"/>
          </p:cNvSpPr>
          <p:nvPr>
            <p:ph type="title"/>
          </p:nvPr>
        </p:nvSpPr>
        <p:spPr>
          <a:xfrm>
            <a:off x="4011198" y="519290"/>
            <a:ext cx="12139304" cy="1885246"/>
          </a:xfrm>
          <a:prstGeom prst="rect">
            <a:avLst/>
          </a:prstGeom>
        </p:spPr>
        <p:txBody>
          <a:bodyPr/>
          <a:lstStyle>
            <a:lvl1pPr algn="r">
              <a:defRPr sz="6600"/>
            </a:lvl1pPr>
          </a:lstStyle>
          <a:p>
            <a:r>
              <a:t>Slovenská lékárnická komora</a:t>
            </a:r>
          </a:p>
        </p:txBody>
      </p:sp>
      <p:sp>
        <p:nvSpPr>
          <p:cNvPr id="174" name="Zástupný obsah 3"/>
          <p:cNvSpPr txBox="1">
            <a:spLocks noGrp="1"/>
          </p:cNvSpPr>
          <p:nvPr>
            <p:ph type="body" idx="1"/>
          </p:nvPr>
        </p:nvSpPr>
        <p:spPr>
          <a:xfrm>
            <a:off x="959643" y="2841207"/>
            <a:ext cx="15190859" cy="5464849"/>
          </a:xfrm>
          <a:prstGeom prst="rect">
            <a:avLst/>
          </a:prstGeom>
        </p:spPr>
        <p:txBody>
          <a:bodyPr/>
          <a:lstStyle/>
          <a:p>
            <a:pPr marL="457200" indent="-457200">
              <a:lnSpc>
                <a:spcPct val="120000"/>
              </a:lnSpc>
              <a:defRPr sz="3600">
                <a:solidFill>
                  <a:srgbClr val="00823B"/>
                </a:solidFill>
              </a:defRPr>
            </a:pPr>
            <a:r>
              <a:rPr dirty="0" err="1"/>
              <a:t>Aktuální</a:t>
            </a:r>
            <a:r>
              <a:rPr dirty="0"/>
              <a:t> </a:t>
            </a:r>
            <a:r>
              <a:rPr dirty="0" err="1"/>
              <a:t>situace</a:t>
            </a:r>
            <a:r>
              <a:rPr dirty="0"/>
              <a:t> v </a:t>
            </a:r>
            <a:r>
              <a:rPr dirty="0" err="1"/>
              <a:t>očkování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Slovensku</a:t>
            </a:r>
            <a:endParaRPr dirty="0"/>
          </a:p>
          <a:p>
            <a:pPr marL="457200" indent="-457200">
              <a:lnSpc>
                <a:spcPct val="120000"/>
              </a:lnSpc>
              <a:defRPr sz="3600">
                <a:solidFill>
                  <a:srgbClr val="00823B"/>
                </a:solidFill>
              </a:defRPr>
            </a:pPr>
            <a:r>
              <a:rPr dirty="0" err="1"/>
              <a:t>Zkušenosti</a:t>
            </a:r>
            <a:r>
              <a:rPr dirty="0"/>
              <a:t> ze </a:t>
            </a:r>
            <a:r>
              <a:rPr dirty="0" err="1"/>
              <a:t>screeningových</a:t>
            </a:r>
            <a:r>
              <a:rPr dirty="0"/>
              <a:t> </a:t>
            </a:r>
            <a:r>
              <a:rPr dirty="0" err="1"/>
              <a:t>programů</a:t>
            </a:r>
            <a:r>
              <a:rPr dirty="0"/>
              <a:t> </a:t>
            </a:r>
            <a:r>
              <a:rPr dirty="0" err="1"/>
              <a:t>ve</a:t>
            </a:r>
            <a:r>
              <a:rPr dirty="0"/>
              <a:t> </a:t>
            </a:r>
            <a:r>
              <a:rPr dirty="0" err="1"/>
              <a:t>slovenských</a:t>
            </a:r>
            <a:r>
              <a:rPr dirty="0"/>
              <a:t> </a:t>
            </a:r>
            <a:r>
              <a:rPr dirty="0" err="1"/>
              <a:t>lékárnách</a:t>
            </a:r>
            <a:endParaRPr lang="cs-CZ" dirty="0"/>
          </a:p>
          <a:p>
            <a:pPr marL="457200" indent="-457200">
              <a:lnSpc>
                <a:spcPct val="120000"/>
              </a:lnSpc>
              <a:defRPr sz="3600">
                <a:solidFill>
                  <a:srgbClr val="00823B"/>
                </a:solidFill>
              </a:defRPr>
            </a:pPr>
            <a:r>
              <a:rPr lang="cs-CZ" dirty="0"/>
              <a:t>Řešení spoluúčasti – procentuální úhrada, nemají fixní platby (</a:t>
            </a:r>
            <a:r>
              <a:rPr lang="cs-CZ" dirty="0" err="1"/>
              <a:t>SiV</a:t>
            </a:r>
            <a:r>
              <a:rPr lang="cs-CZ" dirty="0"/>
              <a:t>)</a:t>
            </a:r>
          </a:p>
          <a:p>
            <a:pPr marL="457200" indent="-457200">
              <a:lnSpc>
                <a:spcPct val="120000"/>
              </a:lnSpc>
              <a:defRPr sz="3600">
                <a:solidFill>
                  <a:srgbClr val="00823B"/>
                </a:solidFill>
              </a:defRPr>
            </a:pPr>
            <a:r>
              <a:rPr lang="cs-CZ" dirty="0"/>
              <a:t>Výpadky v dodávkách některých LP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A40A96-50BC-40B1-9214-088966590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sz="6599" dirty="0"/>
              <a:t>P.R. aktivity ČLnK 2022/2023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A4D165-0358-4612-B59D-CED50A819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920" y="2600960"/>
            <a:ext cx="15517972" cy="5674719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cs-CZ" sz="4000" dirty="0">
                <a:solidFill>
                  <a:srgbClr val="00823B"/>
                </a:solidFill>
              </a:rPr>
              <a:t>= vztahy s veřejností – osobně, přes média, přes internet, přes sociální sítě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4000" dirty="0">
                <a:solidFill>
                  <a:srgbClr val="00823B"/>
                </a:solidFill>
              </a:rPr>
              <a:t>= podpora aktivit a strategických cílů ČLnK a budování dobrého jména lékárníků, nejen mediální výstupy</a:t>
            </a:r>
          </a:p>
          <a:p>
            <a:pPr marL="514323" indent="-514323">
              <a:lnSpc>
                <a:spcPct val="100000"/>
              </a:lnSpc>
              <a:buFont typeface="+mj-lt"/>
              <a:buAutoNum type="arabicPeriod"/>
            </a:pPr>
            <a:r>
              <a:rPr lang="cs-CZ" sz="4000" dirty="0">
                <a:solidFill>
                  <a:srgbClr val="00823B"/>
                </a:solidFill>
              </a:rPr>
              <a:t>Aktivity na základě mediálního plánu (MP) </a:t>
            </a:r>
          </a:p>
          <a:p>
            <a:pPr marL="514323" indent="-514323">
              <a:lnSpc>
                <a:spcPct val="100000"/>
              </a:lnSpc>
              <a:buFont typeface="+mj-lt"/>
              <a:buAutoNum type="arabicPeriod"/>
            </a:pPr>
            <a:r>
              <a:rPr lang="cs-CZ" sz="4000" dirty="0">
                <a:solidFill>
                  <a:srgbClr val="00823B"/>
                </a:solidFill>
              </a:rPr>
              <a:t>Dlouhodobé spolupráce s lékaři, institucemi (</a:t>
            </a:r>
            <a:r>
              <a:rPr lang="cs-CZ" sz="4000" b="1" dirty="0">
                <a:solidFill>
                  <a:srgbClr val="00823B"/>
                </a:solidFill>
              </a:rPr>
              <a:t>MZd</a:t>
            </a:r>
            <a:r>
              <a:rPr lang="cs-CZ" sz="4000" dirty="0">
                <a:solidFill>
                  <a:srgbClr val="00823B"/>
                </a:solidFill>
              </a:rPr>
              <a:t>, SZÚ) a médii</a:t>
            </a:r>
          </a:p>
          <a:p>
            <a:pPr marL="514323" indent="-514323">
              <a:lnSpc>
                <a:spcPct val="100000"/>
              </a:lnSpc>
              <a:buFont typeface="+mj-lt"/>
              <a:buAutoNum type="arabicPeriod"/>
            </a:pPr>
            <a:r>
              <a:rPr lang="cs-CZ" sz="4000" dirty="0">
                <a:solidFill>
                  <a:srgbClr val="00823B"/>
                </a:solidFill>
              </a:rPr>
              <a:t>Aktivity na základě aktuálního dění</a:t>
            </a:r>
          </a:p>
        </p:txBody>
      </p:sp>
    </p:spTree>
    <p:extLst>
      <p:ext uri="{BB962C8B-B14F-4D97-AF65-F5344CB8AC3E}">
        <p14:creationId xmlns:p14="http://schemas.microsoft.com/office/powerpoint/2010/main" val="54767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A40A96-50BC-40B1-9214-088966590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sz="6599" dirty="0"/>
              <a:t>ČLnK v médiích 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2A830E19-91C3-6E56-58A0-AFCFF80769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9777" y="2737300"/>
            <a:ext cx="3857528" cy="1582575"/>
          </a:xfrm>
          <a:ln>
            <a:solidFill>
              <a:srgbClr val="00823B"/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E8FEAA0-D487-BCD1-3010-7FB7BC10D1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152" y="4517010"/>
            <a:ext cx="4408498" cy="1392157"/>
          </a:xfrm>
          <a:prstGeom prst="rect">
            <a:avLst/>
          </a:prstGeom>
          <a:ln>
            <a:solidFill>
              <a:srgbClr val="00823B"/>
            </a:solidFill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02B886CE-62F9-4732-0FC7-12AA52BF79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943" y="4622099"/>
            <a:ext cx="2259790" cy="2259790"/>
          </a:xfrm>
          <a:prstGeom prst="rect">
            <a:avLst/>
          </a:prstGeom>
          <a:ln>
            <a:solidFill>
              <a:srgbClr val="00823B"/>
            </a:solidFill>
          </a:ln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6E48F800-156F-A8D2-B2AB-BE43E3B330A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46" y="7081591"/>
            <a:ext cx="9021288" cy="1310905"/>
          </a:xfrm>
          <a:prstGeom prst="rect">
            <a:avLst/>
          </a:prstGeom>
          <a:ln>
            <a:solidFill>
              <a:srgbClr val="00823B"/>
            </a:solidFill>
          </a:ln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770FAEB1-06FB-F3FF-6F9E-28CC0307673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9562" y="6055151"/>
            <a:ext cx="3598250" cy="1001781"/>
          </a:xfrm>
          <a:prstGeom prst="rect">
            <a:avLst/>
          </a:prstGeom>
          <a:ln>
            <a:solidFill>
              <a:srgbClr val="00823B"/>
            </a:solidFill>
          </a:ln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206F1D15-C6F1-D0D9-B679-CB3DD0B3862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7" b="13939"/>
          <a:stretch/>
        </p:blipFill>
        <p:spPr>
          <a:xfrm>
            <a:off x="222475" y="5407505"/>
            <a:ext cx="3022430" cy="1529646"/>
          </a:xfrm>
          <a:prstGeom prst="rect">
            <a:avLst/>
          </a:prstGeom>
          <a:ln>
            <a:solidFill>
              <a:srgbClr val="00823B"/>
            </a:solidFill>
          </a:ln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20597727-CB3E-48D4-9384-E9F90F875E5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5" b="14300"/>
          <a:stretch/>
        </p:blipFill>
        <p:spPr>
          <a:xfrm>
            <a:off x="9782152" y="6078622"/>
            <a:ext cx="2101257" cy="884933"/>
          </a:xfrm>
          <a:prstGeom prst="rect">
            <a:avLst/>
          </a:prstGeom>
          <a:ln>
            <a:solidFill>
              <a:srgbClr val="00823B"/>
            </a:solidFill>
          </a:ln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0F6FF630-659F-CC74-60A2-6742F7F720E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10" r="872" b="32901"/>
          <a:stretch/>
        </p:blipFill>
        <p:spPr>
          <a:xfrm>
            <a:off x="13304909" y="7210110"/>
            <a:ext cx="2932396" cy="1094229"/>
          </a:xfrm>
          <a:prstGeom prst="rect">
            <a:avLst/>
          </a:prstGeom>
          <a:ln>
            <a:solidFill>
              <a:srgbClr val="00823B"/>
            </a:solidFill>
          </a:ln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3F6D16D0-D414-7EA1-1DA0-251123B8FF0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34" y="2668325"/>
            <a:ext cx="4848236" cy="1704963"/>
          </a:xfrm>
          <a:prstGeom prst="rect">
            <a:avLst/>
          </a:prstGeom>
          <a:ln>
            <a:solidFill>
              <a:srgbClr val="00823B"/>
            </a:solidFill>
          </a:ln>
        </p:spPr>
      </p:pic>
      <p:pic>
        <p:nvPicPr>
          <p:cNvPr id="25" name="Obrázek 24">
            <a:extLst>
              <a:ext uri="{FF2B5EF4-FFF2-40B4-BE49-F238E27FC236}">
                <a16:creationId xmlns:a16="http://schemas.microsoft.com/office/drawing/2014/main" id="{3FA27BA8-C291-6741-72E8-71DD914629E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297" y="2683610"/>
            <a:ext cx="3826439" cy="1713331"/>
          </a:xfrm>
          <a:prstGeom prst="rect">
            <a:avLst/>
          </a:prstGeom>
          <a:ln>
            <a:solidFill>
              <a:srgbClr val="00823B"/>
            </a:solidFill>
          </a:ln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1B7086D7-34B2-8AD0-C751-3A462BDFC20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518" y="4553446"/>
            <a:ext cx="3403803" cy="2331010"/>
          </a:xfrm>
          <a:prstGeom prst="rect">
            <a:avLst/>
          </a:prstGeom>
          <a:ln>
            <a:solidFill>
              <a:srgbClr val="00823B"/>
            </a:solidFill>
          </a:ln>
        </p:spPr>
      </p:pic>
      <p:pic>
        <p:nvPicPr>
          <p:cNvPr id="29" name="Obrázek 28">
            <a:extLst>
              <a:ext uri="{FF2B5EF4-FFF2-40B4-BE49-F238E27FC236}">
                <a16:creationId xmlns:a16="http://schemas.microsoft.com/office/drawing/2014/main" id="{AA8EB614-D757-E9E5-5F0A-14D75273AFE4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141" r="-425" b="16378"/>
          <a:stretch/>
        </p:blipFill>
        <p:spPr>
          <a:xfrm>
            <a:off x="222475" y="2668325"/>
            <a:ext cx="3104524" cy="2426137"/>
          </a:xfrm>
          <a:prstGeom prst="rect">
            <a:avLst/>
          </a:prstGeom>
          <a:ln>
            <a:solidFill>
              <a:srgbClr val="00823B"/>
            </a:solidFill>
          </a:ln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7A09EE23-A6EB-5599-1887-2D3EDB41FAA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75" y="7083852"/>
            <a:ext cx="3663941" cy="1346746"/>
          </a:xfrm>
          <a:prstGeom prst="rect">
            <a:avLst/>
          </a:prstGeom>
          <a:ln>
            <a:solidFill>
              <a:srgbClr val="00823B"/>
            </a:solidFill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B3CB3FED-365E-4FB2-C029-9D5275C824F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4081" y="4541494"/>
            <a:ext cx="1793224" cy="1343187"/>
          </a:xfrm>
          <a:prstGeom prst="rect">
            <a:avLst/>
          </a:prstGeom>
          <a:ln>
            <a:solidFill>
              <a:srgbClr val="00823B"/>
            </a:solidFill>
          </a:ln>
        </p:spPr>
      </p:pic>
    </p:spTree>
    <p:extLst>
      <p:ext uri="{BB962C8B-B14F-4D97-AF65-F5344CB8AC3E}">
        <p14:creationId xmlns:p14="http://schemas.microsoft.com/office/powerpoint/2010/main" val="24441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A40A96-50BC-40B1-9214-088966590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sz="6599" dirty="0"/>
              <a:t>ČLnK v médiích XI/22-X/23  </a:t>
            </a:r>
            <a:endParaRPr lang="cs-CZ" dirty="0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B34B227D-CB04-74CC-2453-CF88D7F774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4" y="2702607"/>
            <a:ext cx="17128713" cy="4846320"/>
          </a:xfrm>
          <a:ln>
            <a:solidFill>
              <a:srgbClr val="00823B"/>
            </a:solidFill>
          </a:ln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3F2EB3E-97B1-0767-AF70-251005B691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25"/>
          <a:stretch/>
        </p:blipFill>
        <p:spPr>
          <a:xfrm>
            <a:off x="13569414" y="6193984"/>
            <a:ext cx="3247056" cy="2231208"/>
          </a:xfrm>
          <a:prstGeom prst="rect">
            <a:avLst/>
          </a:prstGeom>
        </p:spPr>
      </p:pic>
      <p:sp>
        <p:nvSpPr>
          <p:cNvPr id="6" name="Ovál 5">
            <a:extLst>
              <a:ext uri="{FF2B5EF4-FFF2-40B4-BE49-F238E27FC236}">
                <a16:creationId xmlns:a16="http://schemas.microsoft.com/office/drawing/2014/main" id="{F5B6B823-5A07-BB2F-EDA0-F719BCC455D5}"/>
              </a:ext>
            </a:extLst>
          </p:cNvPr>
          <p:cNvSpPr/>
          <p:nvPr/>
        </p:nvSpPr>
        <p:spPr>
          <a:xfrm>
            <a:off x="13195244" y="6123021"/>
            <a:ext cx="3995397" cy="2373132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2AB6F86-1583-2E3A-0737-21B1DC421777}"/>
              </a:ext>
            </a:extLst>
          </p:cNvPr>
          <p:cNvSpPr txBox="1"/>
          <p:nvPr/>
        </p:nvSpPr>
        <p:spPr>
          <a:xfrm flipH="1">
            <a:off x="-1" y="7668597"/>
            <a:ext cx="1206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solidFill>
                  <a:srgbClr val="00823B"/>
                </a:solidFill>
              </a:rPr>
              <a:t>GRP: 357 562 800 </a:t>
            </a:r>
            <a:r>
              <a:rPr lang="cs-CZ" sz="4000" dirty="0">
                <a:solidFill>
                  <a:srgbClr val="00823B"/>
                </a:solidFill>
              </a:rPr>
              <a:t>čtenářů, diváků nebo posluchačů 15+ 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419810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A40A96-50BC-40B1-9214-088966590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sz="6599" dirty="0"/>
              <a:t>Aktuální dění a dotazy médií 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A4D165-0358-4612-B59D-CED50A819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496" y="2625213"/>
            <a:ext cx="16411903" cy="5807587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cs-CZ" sz="4000" dirty="0">
                <a:solidFill>
                  <a:srgbClr val="00823B"/>
                </a:solidFill>
              </a:rPr>
              <a:t>XI/2022 – X/2023: </a:t>
            </a:r>
            <a:r>
              <a:rPr lang="cs-CZ" sz="4000" b="1" dirty="0">
                <a:solidFill>
                  <a:srgbClr val="00823B"/>
                </a:solidFill>
              </a:rPr>
              <a:t>166 dotazů </a:t>
            </a:r>
            <a:r>
              <a:rPr lang="cs-CZ" sz="4000" dirty="0">
                <a:solidFill>
                  <a:srgbClr val="00823B"/>
                </a:solidFill>
              </a:rPr>
              <a:t>(250 pracovních dnů, včetně prázdnin) – </a:t>
            </a:r>
            <a:r>
              <a:rPr lang="cs-CZ" sz="4000" b="1" dirty="0">
                <a:solidFill>
                  <a:srgbClr val="00823B"/>
                </a:solidFill>
              </a:rPr>
              <a:t>média chtějí vyjádření komory</a:t>
            </a:r>
          </a:p>
          <a:p>
            <a:pPr>
              <a:lnSpc>
                <a:spcPct val="125000"/>
              </a:lnSpc>
            </a:pPr>
            <a:r>
              <a:rPr lang="cs-CZ" sz="4000" b="1" dirty="0">
                <a:solidFill>
                  <a:srgbClr val="00823B"/>
                </a:solidFill>
              </a:rPr>
              <a:t>ČLnK poskytuje odborný pohled, vysvětluje, vyvrací dezinformace, uklidňuje paniku, edukuje veřejnost</a:t>
            </a:r>
          </a:p>
          <a:p>
            <a:pPr>
              <a:lnSpc>
                <a:spcPct val="125000"/>
              </a:lnSpc>
            </a:pPr>
            <a:r>
              <a:rPr lang="cs-CZ" sz="4000" dirty="0">
                <a:solidFill>
                  <a:srgbClr val="00823B"/>
                </a:solidFill>
              </a:rPr>
              <a:t>časová i kapacitní náročnost a krátké termíny (ad hoc dotazy médií)</a:t>
            </a:r>
          </a:p>
          <a:p>
            <a:pPr>
              <a:lnSpc>
                <a:spcPct val="125000"/>
              </a:lnSpc>
            </a:pPr>
            <a:r>
              <a:rPr lang="cs-CZ" sz="4000" dirty="0">
                <a:solidFill>
                  <a:srgbClr val="00823B"/>
                </a:solidFill>
              </a:rPr>
              <a:t>stejný počet tiskových zpráv k aktuálním tématům (výpadky léků, reexporty, ÚOHS, přeprodej léků…) jako plánovaných TZ dle mediálního plánu</a:t>
            </a:r>
            <a:endParaRPr lang="cs-CZ" sz="4000" b="1" dirty="0">
              <a:solidFill>
                <a:srgbClr val="00823B"/>
              </a:solidFill>
            </a:endParaRPr>
          </a:p>
          <a:p>
            <a:pPr marL="0" indent="0">
              <a:lnSpc>
                <a:spcPct val="125000"/>
              </a:lnSpc>
              <a:buNone/>
            </a:pPr>
            <a:endParaRPr lang="cs-CZ" sz="4000" dirty="0">
              <a:solidFill>
                <a:srgbClr val="0082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24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A40A96-50BC-40B1-9214-088966590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sz="6599" dirty="0"/>
              <a:t>Nedostatek léků 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A4D165-0358-4612-B59D-CED50A819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654710"/>
            <a:ext cx="15690920" cy="6076796"/>
          </a:xfrm>
        </p:spPr>
        <p:txBody>
          <a:bodyPr/>
          <a:lstStyle/>
          <a:p>
            <a:pPr>
              <a:lnSpc>
                <a:spcPct val="125000"/>
              </a:lnSpc>
            </a:pPr>
            <a:endParaRPr lang="cs-CZ" sz="3600" b="1" dirty="0">
              <a:solidFill>
                <a:srgbClr val="00823B"/>
              </a:solidFill>
            </a:endParaRPr>
          </a:p>
          <a:p>
            <a:pPr>
              <a:lnSpc>
                <a:spcPct val="125000"/>
              </a:lnSpc>
            </a:pPr>
            <a:r>
              <a:rPr lang="cs-CZ" sz="3600" b="1" dirty="0">
                <a:solidFill>
                  <a:srgbClr val="00823B"/>
                </a:solidFill>
              </a:rPr>
              <a:t>téma č. 1</a:t>
            </a:r>
            <a:r>
              <a:rPr lang="cs-CZ" sz="3600" dirty="0">
                <a:solidFill>
                  <a:srgbClr val="00823B"/>
                </a:solidFill>
              </a:rPr>
              <a:t> nejen v lékárenství, ale </a:t>
            </a:r>
            <a:r>
              <a:rPr lang="cs-CZ" sz="3600" b="1" dirty="0">
                <a:solidFill>
                  <a:srgbClr val="00823B"/>
                </a:solidFill>
              </a:rPr>
              <a:t>celospolečensky</a:t>
            </a:r>
            <a:r>
              <a:rPr lang="cs-CZ" sz="3600" dirty="0">
                <a:solidFill>
                  <a:srgbClr val="00823B"/>
                </a:solidFill>
              </a:rPr>
              <a:t> (předmět politického boje koalice a opozice), mnoho výstupů, dotazy novinářů každý den, včetně prázdnin</a:t>
            </a:r>
          </a:p>
          <a:p>
            <a:pPr>
              <a:lnSpc>
                <a:spcPct val="125000"/>
              </a:lnSpc>
            </a:pPr>
            <a:r>
              <a:rPr lang="cs-CZ" sz="3600" b="1" dirty="0">
                <a:solidFill>
                  <a:srgbClr val="00823B"/>
                </a:solidFill>
              </a:rPr>
              <a:t>ČLnK využívá k otevření strategických témat</a:t>
            </a:r>
            <a:r>
              <a:rPr lang="cs-CZ" sz="3600" dirty="0">
                <a:solidFill>
                  <a:srgbClr val="00823B"/>
                </a:solidFill>
              </a:rPr>
              <a:t>: odborná práce lékárníků při řešení výpadků (není uhrazena), změna financování lékárenské péče, otázka cen a úhrad léků, demografické a geografické parametry pro nové lékárny, stejné doplatky aj.</a:t>
            </a:r>
          </a:p>
        </p:txBody>
      </p:sp>
    </p:spTree>
    <p:extLst>
      <p:ext uri="{BB962C8B-B14F-4D97-AF65-F5344CB8AC3E}">
        <p14:creationId xmlns:p14="http://schemas.microsoft.com/office/powerpoint/2010/main" val="211797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A40A96-50BC-40B1-9214-088966590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sz="6600" dirty="0"/>
              <a:t>Plnění usnesení XXXI. sjezdu ČLnK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A4D165-0358-4612-B59D-CED50A819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143" y="2633179"/>
            <a:ext cx="14955977" cy="5407076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cs-CZ" sz="3600" b="1" dirty="0">
                <a:solidFill>
                  <a:srgbClr val="00823B"/>
                </a:solidFill>
              </a:rPr>
              <a:t>Prosazovat možnost mimořádného výdeje chronicky užívaného léčivého přípravku vázaného na lékařský předpis v případě, kdy pacient nemůže předložit lékařský předpis pro nedostupnost lékaře.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cs-CZ" sz="3600" b="1" dirty="0">
              <a:solidFill>
                <a:srgbClr val="00823B"/>
              </a:solidFill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3600" dirty="0">
                <a:solidFill>
                  <a:srgbClr val="00823B"/>
                </a:solidFill>
              </a:rPr>
              <a:t>- jednání s </a:t>
            </a:r>
            <a:r>
              <a:rPr lang="cs-CZ" sz="3600" dirty="0" err="1">
                <a:solidFill>
                  <a:srgbClr val="00823B"/>
                </a:solidFill>
              </a:rPr>
              <a:t>MZd</a:t>
            </a:r>
            <a:r>
              <a:rPr lang="cs-CZ" sz="3600" dirty="0">
                <a:solidFill>
                  <a:srgbClr val="00823B"/>
                </a:solidFill>
              </a:rPr>
              <a:t> o podpoře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3600" dirty="0">
                <a:solidFill>
                  <a:srgbClr val="00823B"/>
                </a:solidFill>
              </a:rPr>
              <a:t>- pacientské organizace – NAPO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3600" dirty="0">
                <a:solidFill>
                  <a:srgbClr val="00823B"/>
                </a:solidFill>
              </a:rPr>
              <a:t>- postoj některých lékařů silně negativní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3600" dirty="0">
                <a:solidFill>
                  <a:srgbClr val="00823B"/>
                </a:solidFill>
              </a:rPr>
              <a:t>- představeno na konferenci NAPO 31. 10. – souhlas přítomných</a:t>
            </a:r>
          </a:p>
          <a:p>
            <a:pPr lvl="1" algn="just">
              <a:lnSpc>
                <a:spcPct val="100000"/>
              </a:lnSpc>
              <a:buFontTx/>
              <a:buChar char="-"/>
            </a:pPr>
            <a:endParaRPr lang="cs-CZ" sz="3031" dirty="0">
              <a:solidFill>
                <a:srgbClr val="0082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30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66E301DB-A7DC-8045-8A7F-071F3589A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2612" y="464744"/>
            <a:ext cx="12287442" cy="1853853"/>
          </a:xfrm>
        </p:spPr>
        <p:txBody>
          <a:bodyPr>
            <a:normAutofit/>
          </a:bodyPr>
          <a:lstStyle/>
          <a:p>
            <a:pPr algn="r"/>
            <a:r>
              <a:rPr lang="cs-CZ" sz="6599" dirty="0"/>
              <a:t>Brunch s prezidentem ČLnK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1EDC96D-0A4A-844B-B47B-B7A017C25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42241" y="2609487"/>
            <a:ext cx="11707707" cy="5871248"/>
          </a:xfrm>
        </p:spPr>
        <p:txBody>
          <a:bodyPr/>
          <a:lstStyle/>
          <a:p>
            <a:pPr lvl="1">
              <a:lnSpc>
                <a:spcPct val="120000"/>
              </a:lnSpc>
            </a:pPr>
            <a:r>
              <a:rPr lang="cs-CZ" sz="4000" dirty="0">
                <a:solidFill>
                  <a:srgbClr val="00823B"/>
                </a:solidFill>
              </a:rPr>
              <a:t>odměňování a další zásadní témata</a:t>
            </a:r>
          </a:p>
          <a:p>
            <a:pPr lvl="1">
              <a:lnSpc>
                <a:spcPct val="120000"/>
              </a:lnSpc>
            </a:pPr>
            <a:r>
              <a:rPr lang="cs-CZ" sz="4000" dirty="0">
                <a:solidFill>
                  <a:srgbClr val="00823B"/>
                </a:solidFill>
              </a:rPr>
              <a:t>exkluzivně novináři ze zásadních médií: ČTK, ČT, ČRo, TV Nova, Zdravotnický deník, Blesk, Vitalia, Zdravé zprávy, Právo</a:t>
            </a:r>
          </a:p>
          <a:p>
            <a:pPr lvl="1">
              <a:lnSpc>
                <a:spcPct val="120000"/>
              </a:lnSpc>
            </a:pPr>
            <a:r>
              <a:rPr lang="cs-CZ" sz="4000" dirty="0">
                <a:solidFill>
                  <a:srgbClr val="00823B"/>
                </a:solidFill>
              </a:rPr>
              <a:t>lepší efektivita a menší finanční náročnost než TK</a:t>
            </a:r>
          </a:p>
          <a:p>
            <a:pPr lvl="1">
              <a:lnSpc>
                <a:spcPct val="120000"/>
              </a:lnSpc>
            </a:pPr>
            <a:r>
              <a:rPr lang="cs-CZ" sz="4000" dirty="0">
                <a:solidFill>
                  <a:srgbClr val="00823B"/>
                </a:solidFill>
              </a:rPr>
              <a:t>19. 9. 2023 – úhrady, revize, doplatky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0F30C4A-7976-3A33-F54A-24D720ADB6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4" t="20635" r="14052" b="14071"/>
          <a:stretch/>
        </p:blipFill>
        <p:spPr>
          <a:xfrm>
            <a:off x="11233761" y="2609487"/>
            <a:ext cx="5941833" cy="4038310"/>
          </a:xfrm>
          <a:prstGeom prst="rect">
            <a:avLst/>
          </a:prstGeom>
          <a:ln>
            <a:solidFill>
              <a:srgbClr val="008000"/>
            </a:solidFill>
          </a:ln>
        </p:spPr>
      </p:pic>
    </p:spTree>
    <p:extLst>
      <p:ext uri="{BB962C8B-B14F-4D97-AF65-F5344CB8AC3E}">
        <p14:creationId xmlns:p14="http://schemas.microsoft.com/office/powerpoint/2010/main" val="369136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ázek 16">
            <a:extLst>
              <a:ext uri="{FF2B5EF4-FFF2-40B4-BE49-F238E27FC236}">
                <a16:creationId xmlns:a16="http://schemas.microsoft.com/office/drawing/2014/main" id="{26DAE7DE-B20E-52A3-A66D-FD23724444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63"/>
          <a:stretch/>
        </p:blipFill>
        <p:spPr>
          <a:xfrm>
            <a:off x="150756" y="5822623"/>
            <a:ext cx="4418024" cy="3498776"/>
          </a:xfrm>
          <a:prstGeom prst="rect">
            <a:avLst/>
          </a:prstGeom>
          <a:ln>
            <a:solidFill>
              <a:srgbClr val="00823B"/>
            </a:solidFill>
          </a:ln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FA40A96-50BC-40B1-9214-088966590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cs-CZ" sz="6599" dirty="0"/>
              <a:t>Brunch s prezidentem ČLnK</a:t>
            </a:r>
            <a:br>
              <a:rPr lang="cs-CZ" sz="6599" dirty="0"/>
            </a:br>
            <a:r>
              <a:rPr lang="cs-CZ" sz="6599" dirty="0"/>
              <a:t>mediální výstupy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A4D165-0358-4612-B59D-CED50A819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857" y="2601380"/>
            <a:ext cx="15036036" cy="5897051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cs-CZ" dirty="0"/>
          </a:p>
          <a:p>
            <a:pPr>
              <a:lnSpc>
                <a:spcPct val="150000"/>
              </a:lnSpc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1A05D83-9C5F-694F-C4AB-5A28275318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56" y="2727248"/>
            <a:ext cx="4424621" cy="2765388"/>
          </a:xfrm>
          <a:prstGeom prst="rect">
            <a:avLst/>
          </a:prstGeom>
          <a:ln>
            <a:solidFill>
              <a:srgbClr val="00823B"/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17ACB8A-5435-E083-5D4D-ED1E2E2CB12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70"/>
          <a:stretch/>
        </p:blipFill>
        <p:spPr>
          <a:xfrm>
            <a:off x="13339637" y="2727248"/>
            <a:ext cx="3756175" cy="3078408"/>
          </a:xfrm>
          <a:prstGeom prst="rect">
            <a:avLst/>
          </a:prstGeom>
          <a:ln>
            <a:solidFill>
              <a:srgbClr val="00823B"/>
            </a:solidFill>
          </a:ln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21396F7E-9DE1-3E8D-8848-163B0E245EE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1" b="7050"/>
          <a:stretch/>
        </p:blipFill>
        <p:spPr>
          <a:xfrm>
            <a:off x="4956853" y="6002364"/>
            <a:ext cx="6373506" cy="3316645"/>
          </a:xfrm>
          <a:prstGeom prst="rect">
            <a:avLst/>
          </a:prstGeom>
          <a:ln>
            <a:solidFill>
              <a:srgbClr val="00823B"/>
            </a:solidFill>
          </a:ln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119B3FB5-80F1-4091-96F8-7A94D0C0DBC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1324" b="38338"/>
          <a:stretch/>
        </p:blipFill>
        <p:spPr>
          <a:xfrm>
            <a:off x="4711184" y="2727248"/>
            <a:ext cx="3769357" cy="2822657"/>
          </a:xfrm>
          <a:prstGeom prst="rect">
            <a:avLst/>
          </a:prstGeom>
          <a:ln>
            <a:solidFill>
              <a:srgbClr val="00823B"/>
            </a:solidFill>
          </a:ln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FED8072A-CC60-54BE-8BFC-7492A5BAF1F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2760" y="6002501"/>
            <a:ext cx="4817535" cy="3318898"/>
          </a:xfrm>
          <a:prstGeom prst="rect">
            <a:avLst/>
          </a:prstGeom>
          <a:ln>
            <a:solidFill>
              <a:srgbClr val="00823B"/>
            </a:solidFill>
          </a:ln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B770E13F-CC3F-76E6-3CDF-718BEF52778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" r="10459"/>
          <a:stretch/>
        </p:blipFill>
        <p:spPr>
          <a:xfrm>
            <a:off x="8670131" y="2722241"/>
            <a:ext cx="4425133" cy="2827664"/>
          </a:xfrm>
          <a:prstGeom prst="rect">
            <a:avLst/>
          </a:prstGeom>
          <a:ln>
            <a:solidFill>
              <a:srgbClr val="00823B"/>
            </a:solidFill>
          </a:ln>
        </p:spPr>
      </p:pic>
    </p:spTree>
    <p:extLst>
      <p:ext uri="{BB962C8B-B14F-4D97-AF65-F5344CB8AC3E}">
        <p14:creationId xmlns:p14="http://schemas.microsoft.com/office/powerpoint/2010/main" val="317913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A40A96-50BC-40B1-9214-088966590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cs-CZ" sz="6599" dirty="0"/>
              <a:t>Den lékáren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FCC73812-D755-7BC1-8785-4662FBDFD4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671162" y="1983004"/>
            <a:ext cx="3553791" cy="5026800"/>
          </a:xfrm>
          <a:prstGeom prst="rect">
            <a:avLst/>
          </a:prstGeom>
          <a:ln>
            <a:solidFill>
              <a:srgbClr val="00823B"/>
            </a:solidFill>
          </a:ln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894F492-D1C9-C69F-37EE-48ED03DC1F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6938" y="4876800"/>
            <a:ext cx="3263786" cy="4603467"/>
          </a:xfrm>
          <a:prstGeom prst="rect">
            <a:avLst/>
          </a:prstGeom>
          <a:ln>
            <a:solidFill>
              <a:srgbClr val="00823B"/>
            </a:solidFill>
          </a:ln>
        </p:spPr>
      </p:pic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E3D3C1B-26BF-27F9-0B73-69963B516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144" y="2404535"/>
            <a:ext cx="8742514" cy="5679337"/>
          </a:xfrm>
        </p:spPr>
        <p:txBody>
          <a:bodyPr/>
          <a:lstStyle/>
          <a:p>
            <a:endParaRPr lang="cs-CZ" dirty="0">
              <a:solidFill>
                <a:srgbClr val="00823B"/>
              </a:solidFill>
            </a:endParaRPr>
          </a:p>
          <a:p>
            <a:r>
              <a:rPr lang="cs-CZ" dirty="0">
                <a:solidFill>
                  <a:srgbClr val="00823B"/>
                </a:solidFill>
              </a:rPr>
              <a:t>25. ročník</a:t>
            </a:r>
          </a:p>
          <a:p>
            <a:r>
              <a:rPr lang="cs-CZ" dirty="0">
                <a:solidFill>
                  <a:srgbClr val="00823B"/>
                </a:solidFill>
              </a:rPr>
              <a:t>„Zdravotníci ve Vaší lékárně”</a:t>
            </a:r>
          </a:p>
          <a:p>
            <a:r>
              <a:rPr lang="cs-CZ" dirty="0">
                <a:solidFill>
                  <a:srgbClr val="00823B"/>
                </a:solidFill>
              </a:rPr>
              <a:t>doprovodná soutěž „Nakresli svého lékárníka”</a:t>
            </a:r>
          </a:p>
          <a:p>
            <a:r>
              <a:rPr lang="cs-CZ" dirty="0">
                <a:solidFill>
                  <a:srgbClr val="00823B"/>
                </a:solidFill>
              </a:rPr>
              <a:t>1307 lékáren, zapojení nemocnic, institucí</a:t>
            </a:r>
          </a:p>
          <a:p>
            <a:r>
              <a:rPr lang="cs-CZ" dirty="0">
                <a:solidFill>
                  <a:srgbClr val="00823B"/>
                </a:solidFill>
              </a:rPr>
              <a:t>spolupráce s ČKFA, MZd</a:t>
            </a:r>
          </a:p>
        </p:txBody>
      </p:sp>
    </p:spTree>
    <p:extLst>
      <p:ext uri="{BB962C8B-B14F-4D97-AF65-F5344CB8AC3E}">
        <p14:creationId xmlns:p14="http://schemas.microsoft.com/office/powerpoint/2010/main" val="27336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66E301DB-A7DC-8045-8A7F-071F3589A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cs-CZ" sz="6600" dirty="0"/>
              <a:t>Komunikace se členy ČLnK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6636F60-ADC7-8F7E-8961-405D58212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080540"/>
            <a:ext cx="8128529" cy="5054868"/>
          </a:xfrm>
        </p:spPr>
        <p:txBody>
          <a:bodyPr numCol="1"/>
          <a:lstStyle/>
          <a:p>
            <a:pPr marL="325115" lvl="1">
              <a:lnSpc>
                <a:spcPct val="125000"/>
              </a:lnSpc>
              <a:spcBef>
                <a:spcPts val="1422"/>
              </a:spcBef>
            </a:pPr>
            <a:r>
              <a:rPr lang="cs-CZ" sz="3600" b="1" dirty="0">
                <a:solidFill>
                  <a:srgbClr val="00823B"/>
                </a:solidFill>
              </a:rPr>
              <a:t>web + notifikace</a:t>
            </a:r>
          </a:p>
          <a:p>
            <a:pPr marL="325115" lvl="1">
              <a:lnSpc>
                <a:spcPct val="125000"/>
              </a:lnSpc>
              <a:spcBef>
                <a:spcPts val="1422"/>
              </a:spcBef>
            </a:pPr>
            <a:r>
              <a:rPr lang="cs-CZ" sz="3600" dirty="0">
                <a:solidFill>
                  <a:srgbClr val="00823B"/>
                </a:solidFill>
              </a:rPr>
              <a:t>uzavřená FB skupina</a:t>
            </a:r>
          </a:p>
          <a:p>
            <a:pPr marL="325115" lvl="1">
              <a:lnSpc>
                <a:spcPct val="125000"/>
              </a:lnSpc>
              <a:spcBef>
                <a:spcPts val="1422"/>
              </a:spcBef>
            </a:pPr>
            <a:r>
              <a:rPr lang="cs-CZ" sz="3600" dirty="0">
                <a:solidFill>
                  <a:srgbClr val="00823B"/>
                </a:solidFill>
              </a:rPr>
              <a:t>Porady předsedů, Sjezd delegátů, Krajská setkání</a:t>
            </a:r>
          </a:p>
          <a:p>
            <a:pPr marL="325115" lvl="1">
              <a:lnSpc>
                <a:spcPct val="125000"/>
              </a:lnSpc>
              <a:spcBef>
                <a:spcPts val="1422"/>
              </a:spcBef>
            </a:pPr>
            <a:r>
              <a:rPr lang="cs-CZ" sz="3600" dirty="0">
                <a:solidFill>
                  <a:srgbClr val="00823B"/>
                </a:solidFill>
              </a:rPr>
              <a:t>přímá komunikace, e-maily, telefonáty</a:t>
            </a:r>
          </a:p>
          <a:p>
            <a:pPr marL="325115" lvl="1">
              <a:lnSpc>
                <a:spcPct val="125000"/>
              </a:lnSpc>
              <a:spcBef>
                <a:spcPts val="1422"/>
              </a:spcBef>
            </a:pPr>
            <a:r>
              <a:rPr lang="cs-CZ" sz="3600" dirty="0">
                <a:solidFill>
                  <a:srgbClr val="00823B"/>
                </a:solidFill>
              </a:rPr>
              <a:t>ČČL</a:t>
            </a:r>
          </a:p>
          <a:p>
            <a:pPr marL="325115" lvl="1">
              <a:lnSpc>
                <a:spcPct val="125000"/>
              </a:lnSpc>
              <a:spcBef>
                <a:spcPts val="1422"/>
              </a:spcBef>
            </a:pPr>
            <a:endParaRPr lang="cs-CZ" sz="4000" dirty="0">
              <a:solidFill>
                <a:srgbClr val="00823B"/>
              </a:solidFill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F58CB094-5A5B-3E5D-B396-092A851FD5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131" y="2596445"/>
            <a:ext cx="8128529" cy="3374537"/>
          </a:xfrm>
          <a:prstGeom prst="rect">
            <a:avLst/>
          </a:prstGeom>
          <a:ln>
            <a:solidFill>
              <a:srgbClr val="00823B"/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476C179-C4BF-91DE-D92E-7CFFC891D6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079" y="4748981"/>
            <a:ext cx="6233670" cy="4485329"/>
          </a:xfrm>
          <a:prstGeom prst="rect">
            <a:avLst/>
          </a:prstGeom>
          <a:ln>
            <a:solidFill>
              <a:srgbClr val="00823B"/>
            </a:solidFill>
          </a:ln>
        </p:spPr>
      </p:pic>
      <p:cxnSp>
        <p:nvCxnSpPr>
          <p:cNvPr id="10" name="Přímá spojovací šipka 9">
            <a:extLst>
              <a:ext uri="{FF2B5EF4-FFF2-40B4-BE49-F238E27FC236}">
                <a16:creationId xmlns:a16="http://schemas.microsoft.com/office/drawing/2014/main" id="{03E33EB8-A6D3-91C9-D29B-FCAFA96FA9B6}"/>
              </a:ext>
            </a:extLst>
          </p:cNvPr>
          <p:cNvCxnSpPr>
            <a:cxnSpLocks/>
          </p:cNvCxnSpPr>
          <p:nvPr/>
        </p:nvCxnSpPr>
        <p:spPr>
          <a:xfrm flipH="1">
            <a:off x="14166578" y="7380482"/>
            <a:ext cx="817113" cy="904148"/>
          </a:xfrm>
          <a:prstGeom prst="straightConnector1">
            <a:avLst/>
          </a:prstGeom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Přímá spojovací šipka 11">
            <a:extLst>
              <a:ext uri="{FF2B5EF4-FFF2-40B4-BE49-F238E27FC236}">
                <a16:creationId xmlns:a16="http://schemas.microsoft.com/office/drawing/2014/main" id="{B33164C0-7AF4-9ADE-54ED-FDA53FCC46F8}"/>
              </a:ext>
            </a:extLst>
          </p:cNvPr>
          <p:cNvCxnSpPr>
            <a:cxnSpLocks/>
          </p:cNvCxnSpPr>
          <p:nvPr/>
        </p:nvCxnSpPr>
        <p:spPr>
          <a:xfrm flipH="1">
            <a:off x="16390103" y="2317315"/>
            <a:ext cx="817113" cy="903599"/>
          </a:xfrm>
          <a:prstGeom prst="straightConnector1">
            <a:avLst/>
          </a:prstGeom>
          <a:ln w="508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361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A40A96-50BC-40B1-9214-088966590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8818" y="519290"/>
            <a:ext cx="12139304" cy="1885245"/>
          </a:xfrm>
        </p:spPr>
        <p:txBody>
          <a:bodyPr>
            <a:noAutofit/>
          </a:bodyPr>
          <a:lstStyle/>
          <a:p>
            <a:pPr algn="r"/>
            <a:r>
              <a:rPr lang="cs-CZ" sz="6600" dirty="0">
                <a:ea typeface="Verdana" pitchFamily="34" charset="0"/>
                <a:cs typeface="Calibri" pitchFamily="34" charset="0"/>
              </a:rPr>
              <a:t>Celoživotní vzdělávání </a:t>
            </a:r>
            <a:r>
              <a:rPr lang="cs-CZ" sz="6600" dirty="0" err="1">
                <a:ea typeface="Verdana" pitchFamily="34" charset="0"/>
                <a:cs typeface="Calibri" pitchFamily="34" charset="0"/>
              </a:rPr>
              <a:t>ČLnK</a:t>
            </a:r>
            <a:endParaRPr lang="cs-CZ" sz="6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A4D165-0358-4612-B59D-CED50A819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199" y="2667000"/>
            <a:ext cx="15182921" cy="6002866"/>
          </a:xfrm>
        </p:spPr>
        <p:txBody>
          <a:bodyPr/>
          <a:lstStyle/>
          <a:p>
            <a:pPr marL="342000" lvl="2" indent="-341313">
              <a:lnSpc>
                <a:spcPct val="10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cs-CZ" sz="3600" dirty="0">
                <a:solidFill>
                  <a:srgbClr val="0082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Garantované kurzy</a:t>
            </a:r>
          </a:p>
          <a:p>
            <a:pPr marL="342000" lvl="2" indent="-341313">
              <a:lnSpc>
                <a:spcPct val="10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cs-CZ" sz="3600" dirty="0">
                <a:solidFill>
                  <a:srgbClr val="0082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Interaktivní dispenzační semináře</a:t>
            </a:r>
          </a:p>
          <a:p>
            <a:pPr marL="342000" lvl="2" indent="-341313">
              <a:lnSpc>
                <a:spcPct val="10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cs-CZ" sz="3600" dirty="0">
                <a:solidFill>
                  <a:srgbClr val="0082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Semináře a další akce</a:t>
            </a:r>
          </a:p>
          <a:p>
            <a:pPr marL="342000" lvl="2" indent="-341313">
              <a:lnSpc>
                <a:spcPct val="10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cs-CZ" sz="3600" dirty="0" err="1">
                <a:solidFill>
                  <a:srgbClr val="0082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Webináře</a:t>
            </a:r>
            <a:endParaRPr lang="cs-CZ" sz="3600" dirty="0">
              <a:solidFill>
                <a:srgbClr val="00823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000" lvl="2" indent="-341313">
              <a:lnSpc>
                <a:spcPct val="10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cs-CZ" sz="3600" dirty="0">
                <a:solidFill>
                  <a:srgbClr val="0082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</a:t>
            </a:r>
            <a:r>
              <a:rPr lang="cs-CZ" sz="3600" dirty="0" err="1">
                <a:solidFill>
                  <a:srgbClr val="0082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learningy</a:t>
            </a:r>
            <a:endParaRPr lang="cs-CZ" sz="3600" dirty="0">
              <a:solidFill>
                <a:srgbClr val="00823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000" lvl="2" indent="-341313">
              <a:lnSpc>
                <a:spcPct val="10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cs-CZ" sz="3600" dirty="0">
                <a:solidFill>
                  <a:srgbClr val="0082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Akce pořádané OSL</a:t>
            </a:r>
          </a:p>
          <a:p>
            <a:pPr marL="342000" lvl="2" indent="-341313">
              <a:lnSpc>
                <a:spcPct val="10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cs-CZ" sz="3600" dirty="0">
                <a:solidFill>
                  <a:srgbClr val="0082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Průběžné výsledky cyklu CV 2020-2023</a:t>
            </a:r>
          </a:p>
          <a:p>
            <a:pPr marL="342000" lvl="2" indent="-341313">
              <a:lnSpc>
                <a:spcPct val="10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cs-CZ" sz="3600" dirty="0">
                <a:solidFill>
                  <a:srgbClr val="0082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Vyhodnocení cyklu CV 2020-2023</a:t>
            </a:r>
          </a:p>
          <a:p>
            <a:pPr marL="342000" lvl="2" indent="-341313">
              <a:lnSpc>
                <a:spcPct val="150000"/>
              </a:lnSpc>
              <a:spcBef>
                <a:spcPts val="2400"/>
              </a:spcBef>
              <a:spcAft>
                <a:spcPts val="200"/>
              </a:spcAft>
              <a:buNone/>
            </a:pPr>
            <a:endParaRPr lang="cs-CZ" sz="3600" dirty="0">
              <a:solidFill>
                <a:srgbClr val="00823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000" lvl="2" indent="-341313" algn="ctr">
              <a:lnSpc>
                <a:spcPct val="150000"/>
              </a:lnSpc>
              <a:spcBef>
                <a:spcPct val="0"/>
              </a:spcBef>
              <a:spcAft>
                <a:spcPts val="200"/>
              </a:spcAft>
              <a:buNone/>
            </a:pPr>
            <a:endParaRPr lang="cs-CZ" sz="4800" i="1" dirty="0">
              <a:solidFill>
                <a:srgbClr val="00823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4122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diální aktivity"/>
          <p:cNvSpPr>
            <a:spLocks noGrp="1"/>
          </p:cNvSpPr>
          <p:nvPr>
            <p:ph type="title"/>
          </p:nvPr>
        </p:nvSpPr>
        <p:spPr>
          <a:xfrm>
            <a:off x="3803374" y="519290"/>
            <a:ext cx="12344746" cy="1885245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5300" b="1"/>
            </a:lvl1pPr>
          </a:lstStyle>
          <a:p>
            <a:r>
              <a:rPr lang="cs-CZ" sz="6000" b="0" dirty="0">
                <a:latin typeface="+mn-lt"/>
                <a:ea typeface="Verdana" pitchFamily="34" charset="0"/>
                <a:cs typeface="Calibri" pitchFamily="34" charset="0"/>
              </a:rPr>
              <a:t>Výsledky cyklu CV 2020–2023</a:t>
            </a:r>
            <a:br>
              <a:rPr lang="cs-CZ" sz="6000" b="0" dirty="0">
                <a:latin typeface="+mn-lt"/>
                <a:ea typeface="Verdana" pitchFamily="34" charset="0"/>
                <a:cs typeface="Calibri" pitchFamily="34" charset="0"/>
              </a:rPr>
            </a:br>
            <a:r>
              <a:rPr lang="cs-CZ" sz="3600" b="0" dirty="0">
                <a:latin typeface="+mn-lt"/>
                <a:ea typeface="Verdana" pitchFamily="34" charset="0"/>
                <a:cs typeface="Calibri" pitchFamily="34" charset="0"/>
              </a:rPr>
              <a:t>(k 15. 10. 2023)</a:t>
            </a:r>
            <a:endParaRPr sz="3600" dirty="0">
              <a:latin typeface="+mn-lt"/>
              <a:ea typeface="Verdana" pitchFamily="34" charset="0"/>
              <a:cs typeface="Calibri" pitchFamily="34" charset="0"/>
            </a:endParaRPr>
          </a:p>
        </p:txBody>
      </p:sp>
      <p:sp>
        <p:nvSpPr>
          <p:cNvPr id="5" name="Zástupný symbol pro obsah 6"/>
          <p:cNvSpPr>
            <a:spLocks noGrp="1"/>
          </p:cNvSpPr>
          <p:nvPr>
            <p:ph idx="1"/>
          </p:nvPr>
        </p:nvSpPr>
        <p:spPr>
          <a:xfrm>
            <a:off x="651867" y="2743752"/>
            <a:ext cx="16366434" cy="5924703"/>
          </a:xfrm>
        </p:spPr>
        <p:txBody>
          <a:bodyPr/>
          <a:lstStyle/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cs-CZ" sz="3600" dirty="0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celkem 9673 členů, 603 nepracuje v lékárně, </a:t>
            </a:r>
            <a:r>
              <a:rPr lang="cs-CZ" sz="3600" b="1" dirty="0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9070 povinnost plnit CV</a:t>
            </a:r>
          </a:p>
          <a:p>
            <a:pPr marL="661768" lvl="2" indent="-342000">
              <a:spcBef>
                <a:spcPts val="600"/>
              </a:spcBef>
              <a:buNone/>
            </a:pPr>
            <a:r>
              <a:rPr lang="cs-CZ" sz="3600" b="1" dirty="0">
                <a:solidFill>
                  <a:srgbClr val="0082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88 % splněno </a:t>
            </a:r>
            <a:r>
              <a:rPr lang="cs-CZ" sz="3600" dirty="0">
                <a:solidFill>
                  <a:srgbClr val="0082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(7990) </a:t>
            </a:r>
            <a:endParaRPr lang="cs-CZ" sz="3600" dirty="0">
              <a:latin typeface="Calibri" pitchFamily="34" charset="0"/>
              <a:ea typeface="Verdana" pitchFamily="34" charset="0"/>
              <a:cs typeface="Calibri" pitchFamily="34" charset="0"/>
            </a:endParaRPr>
          </a:p>
          <a:p>
            <a:pPr marL="662400" lvl="3" indent="-342000">
              <a:spcBef>
                <a:spcPts val="600"/>
              </a:spcBef>
              <a:buNone/>
            </a:pPr>
            <a:r>
              <a:rPr lang="cs-CZ" sz="3600" b="1" dirty="0">
                <a:solidFill>
                  <a:srgbClr val="C00000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12 % nesplněno </a:t>
            </a:r>
            <a:r>
              <a:rPr lang="cs-CZ" sz="3600" dirty="0">
                <a:solidFill>
                  <a:srgbClr val="C00000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(1080)</a:t>
            </a:r>
            <a:r>
              <a:rPr lang="cs-CZ" sz="36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 </a:t>
            </a:r>
          </a:p>
          <a:p>
            <a:pPr marL="662400" lvl="3" indent="-342000">
              <a:spcBef>
                <a:spcPts val="600"/>
              </a:spcBef>
              <a:buNone/>
            </a:pPr>
            <a:r>
              <a:rPr lang="cs-CZ" sz="3600" b="1" dirty="0">
                <a:solidFill>
                  <a:srgbClr val="C00000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          </a:t>
            </a:r>
            <a:r>
              <a:rPr lang="cs-CZ" sz="3600" dirty="0">
                <a:solidFill>
                  <a:srgbClr val="C00000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0 bodů (335)</a:t>
            </a:r>
          </a:p>
          <a:p>
            <a:pPr marL="342000" lvl="3" indent="-342000">
              <a:spcBef>
                <a:spcPts val="2400"/>
              </a:spcBef>
              <a:buFont typeface="Wingdings" pitchFamily="2" charset="2"/>
              <a:buChar char="§"/>
            </a:pPr>
            <a:r>
              <a:rPr lang="cs-CZ" sz="3600" b="1" dirty="0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2532 držitelů osvědčení</a:t>
            </a:r>
          </a:p>
          <a:p>
            <a:pPr marL="684901" lvl="4" indent="-342000">
              <a:spcBef>
                <a:spcPts val="600"/>
              </a:spcBef>
              <a:buNone/>
            </a:pPr>
            <a:r>
              <a:rPr lang="cs-CZ" sz="3600" b="1" dirty="0">
                <a:solidFill>
                  <a:srgbClr val="0082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99 % splněno </a:t>
            </a:r>
            <a:r>
              <a:rPr lang="cs-CZ" sz="3600" dirty="0">
                <a:solidFill>
                  <a:srgbClr val="0082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(2498)</a:t>
            </a:r>
            <a:endParaRPr lang="cs-CZ" sz="3600" dirty="0">
              <a:latin typeface="Calibri" pitchFamily="34" charset="0"/>
              <a:ea typeface="Verdana" pitchFamily="34" charset="0"/>
              <a:cs typeface="Calibri" pitchFamily="34" charset="0"/>
            </a:endParaRPr>
          </a:p>
          <a:p>
            <a:pPr marL="684901" lvl="4" indent="-342000">
              <a:spcBef>
                <a:spcPts val="600"/>
              </a:spcBef>
              <a:buNone/>
            </a:pPr>
            <a:r>
              <a:rPr lang="cs-CZ" sz="36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 </a:t>
            </a:r>
            <a:r>
              <a:rPr lang="cs-CZ" sz="3600" b="1" dirty="0">
                <a:solidFill>
                  <a:srgbClr val="C00000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1</a:t>
            </a:r>
            <a:r>
              <a:rPr lang="cs-CZ" sz="3600" b="1" dirty="0">
                <a:solidFill>
                  <a:srgbClr val="FF0000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</a:t>
            </a:r>
            <a:r>
              <a:rPr lang="cs-CZ" sz="3600" b="1" dirty="0">
                <a:solidFill>
                  <a:srgbClr val="C00000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% nesplněno </a:t>
            </a:r>
            <a:r>
              <a:rPr lang="cs-CZ" sz="3600" dirty="0">
                <a:solidFill>
                  <a:srgbClr val="C00000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(34)</a:t>
            </a:r>
            <a:endParaRPr lang="cs-CZ" sz="3600" b="1" dirty="0">
              <a:solidFill>
                <a:srgbClr val="C00000"/>
              </a:solidFill>
              <a:latin typeface="Calibri" pitchFamily="34" charset="0"/>
              <a:ea typeface="Verdana" pitchFamily="34" charset="0"/>
              <a:cs typeface="Calibri" pitchFamily="34" charset="0"/>
            </a:endParaRPr>
          </a:p>
          <a:p>
            <a:pPr marL="684901" lvl="4" indent="-342000">
              <a:spcBef>
                <a:spcPts val="600"/>
              </a:spcBef>
              <a:buNone/>
            </a:pPr>
            <a:r>
              <a:rPr lang="cs-CZ" sz="3600" b="1" dirty="0">
                <a:solidFill>
                  <a:srgbClr val="C00000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          </a:t>
            </a:r>
            <a:r>
              <a:rPr lang="cs-CZ" sz="3600" dirty="0">
                <a:solidFill>
                  <a:srgbClr val="C00000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0 bodů (5)</a:t>
            </a:r>
            <a:endParaRPr lang="cs-CZ" sz="3600" dirty="0">
              <a:latin typeface="Calibri" pitchFamily="34" charset="0"/>
              <a:ea typeface="Verdana" pitchFamily="34" charset="0"/>
              <a:cs typeface="Calibri" pitchFamily="34" charset="0"/>
            </a:endParaRPr>
          </a:p>
          <a:p>
            <a:pPr>
              <a:buNone/>
            </a:pPr>
            <a:endParaRPr lang="cs-CZ" dirty="0"/>
          </a:p>
        </p:txBody>
      </p:sp>
      <p:pic>
        <p:nvPicPr>
          <p:cNvPr id="6" name="Obrázek 5" descr="splněné CV.jpg">
            <a:extLst>
              <a:ext uri="{FF2B5EF4-FFF2-40B4-BE49-F238E27FC236}">
                <a16:creationId xmlns:a16="http://schemas.microsoft.com/office/drawing/2014/main" id="{2FE3A96E-2726-9A4E-88CB-6CF69622D15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861" t="6057" r="8005" b="4846"/>
          <a:stretch>
            <a:fillRect/>
          </a:stretch>
        </p:blipFill>
        <p:spPr>
          <a:xfrm>
            <a:off x="6744987" y="3784600"/>
            <a:ext cx="9403134" cy="45650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6311811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90330" y="2755900"/>
            <a:ext cx="16286369" cy="5887155"/>
          </a:xfrm>
        </p:spPr>
        <p:txBody>
          <a:bodyPr/>
          <a:lstStyle/>
          <a:p>
            <a:pPr marL="342000" lvl="2" indent="-341313">
              <a:spcBef>
                <a:spcPts val="600"/>
              </a:spcBef>
              <a:spcAft>
                <a:spcPts val="200"/>
              </a:spcAft>
              <a:buNone/>
            </a:pPr>
            <a:r>
              <a:rPr lang="cs-CZ" sz="3600" b="1" dirty="0">
                <a:solidFill>
                  <a:srgbClr val="00823B"/>
                </a:solidFill>
              </a:rPr>
              <a:t>Možnost zapsat tzv. individuální vzdělávací akce</a:t>
            </a:r>
          </a:p>
          <a:p>
            <a:pPr marL="749669" lvl="3" indent="-341313">
              <a:spcBef>
                <a:spcPts val="60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cs-CZ" sz="3200" dirty="0">
                <a:solidFill>
                  <a:srgbClr val="00823B"/>
                </a:solidFill>
              </a:rPr>
              <a:t>centrálně neevidované prezenční vzdělávací akce, e-</a:t>
            </a:r>
            <a:r>
              <a:rPr lang="cs-CZ" sz="3200" dirty="0" err="1">
                <a:solidFill>
                  <a:srgbClr val="00823B"/>
                </a:solidFill>
              </a:rPr>
              <a:t>learningy</a:t>
            </a:r>
            <a:r>
              <a:rPr lang="cs-CZ" sz="3200" dirty="0">
                <a:solidFill>
                  <a:srgbClr val="00823B"/>
                </a:solidFill>
              </a:rPr>
              <a:t> </a:t>
            </a:r>
          </a:p>
          <a:p>
            <a:pPr marL="749669" lvl="3" indent="-341313">
              <a:spcBef>
                <a:spcPts val="60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cs-CZ" sz="3200" dirty="0">
                <a:solidFill>
                  <a:srgbClr val="00823B"/>
                </a:solidFill>
              </a:rPr>
              <a:t>přednášková činnost (mimo akce </a:t>
            </a:r>
            <a:r>
              <a:rPr lang="cs-CZ" sz="3200" dirty="0" err="1">
                <a:solidFill>
                  <a:srgbClr val="00823B"/>
                </a:solidFill>
              </a:rPr>
              <a:t>ČLnK</a:t>
            </a:r>
            <a:r>
              <a:rPr lang="cs-CZ" sz="3200" dirty="0">
                <a:solidFill>
                  <a:srgbClr val="00823B"/>
                </a:solidFill>
              </a:rPr>
              <a:t>), vč. osvěty pro veřejnost </a:t>
            </a:r>
          </a:p>
          <a:p>
            <a:pPr marL="749669" lvl="3" indent="-341313">
              <a:spcBef>
                <a:spcPts val="60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cs-CZ" sz="3200" dirty="0">
                <a:solidFill>
                  <a:srgbClr val="00823B"/>
                </a:solidFill>
              </a:rPr>
              <a:t>pedagogická činnost (VŠ, VOŠ,…), odborná stáž v oboru</a:t>
            </a:r>
          </a:p>
          <a:p>
            <a:pPr marL="749669" lvl="3" indent="-341313">
              <a:spcBef>
                <a:spcPts val="60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cs-CZ" sz="3200" dirty="0">
                <a:solidFill>
                  <a:srgbClr val="00823B"/>
                </a:solidFill>
              </a:rPr>
              <a:t>publikační činnost (monografie, články, recenze), poster</a:t>
            </a:r>
          </a:p>
          <a:p>
            <a:pPr marL="749669" lvl="3" indent="-341313">
              <a:spcBef>
                <a:spcPts val="60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cs-CZ" sz="3200" dirty="0">
                <a:solidFill>
                  <a:srgbClr val="00823B"/>
                </a:solidFill>
              </a:rPr>
              <a:t>rigorózní/disertační práce, atestace</a:t>
            </a:r>
          </a:p>
          <a:p>
            <a:pPr marL="342000" lvl="2" indent="-341313">
              <a:spcBef>
                <a:spcPts val="60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cs-CZ" sz="3600" b="1" dirty="0">
                <a:solidFill>
                  <a:srgbClr val="00823B"/>
                </a:solidFill>
              </a:rPr>
              <a:t>termín do 31. 12. 2023</a:t>
            </a:r>
          </a:p>
          <a:p>
            <a:pPr marL="342000" lvl="2" indent="-341313">
              <a:spcBef>
                <a:spcPts val="0"/>
              </a:spcBef>
              <a:spcAft>
                <a:spcPts val="200"/>
              </a:spcAft>
              <a:buNone/>
            </a:pPr>
            <a:r>
              <a:rPr lang="cs-CZ" sz="4000" b="1" dirty="0">
                <a:solidFill>
                  <a:srgbClr val="00823B"/>
                </a:solidFill>
              </a:rPr>
              <a:t>	</a:t>
            </a:r>
            <a:r>
              <a:rPr lang="cs-CZ" sz="3200" i="1" dirty="0">
                <a:solidFill>
                  <a:srgbClr val="00823B"/>
                </a:solidFill>
              </a:rPr>
              <a:t>„Individuální akce se vyhodnocují pouze v případech, kdy účastník CV nezíská minimálně stanovený počet bodů za akce registrované.“</a:t>
            </a:r>
          </a:p>
          <a:p>
            <a:pPr marL="342000" lvl="3" indent="-341313">
              <a:spcBef>
                <a:spcPts val="60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cs-CZ" sz="3600" b="1" dirty="0">
                <a:solidFill>
                  <a:srgbClr val="00823B"/>
                </a:solidFill>
              </a:rPr>
              <a:t>evidence pouze elektronicky na webu </a:t>
            </a:r>
            <a:r>
              <a:rPr lang="cs-CZ" sz="3600" b="1" dirty="0" err="1">
                <a:solidFill>
                  <a:srgbClr val="00823B"/>
                </a:solidFill>
              </a:rPr>
              <a:t>ČLnK</a:t>
            </a:r>
            <a:r>
              <a:rPr lang="cs-CZ" sz="3600" b="1" dirty="0">
                <a:solidFill>
                  <a:srgbClr val="00823B"/>
                </a:solidFill>
              </a:rPr>
              <a:t> – </a:t>
            </a:r>
            <a:r>
              <a:rPr lang="cs-CZ" sz="3600" dirty="0">
                <a:solidFill>
                  <a:srgbClr val="00823B"/>
                </a:solidFill>
              </a:rPr>
              <a:t>nezapisuje se do papírového POPL</a:t>
            </a:r>
          </a:p>
          <a:p>
            <a:pPr>
              <a:buNone/>
            </a:pPr>
            <a:endParaRPr lang="cs-CZ" dirty="0"/>
          </a:p>
        </p:txBody>
      </p:sp>
      <p:sp>
        <p:nvSpPr>
          <p:cNvPr id="6" name="Mediální aktivity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algn="r">
              <a:defRPr sz="5300" b="1"/>
            </a:lvl1pPr>
          </a:lstStyle>
          <a:p>
            <a:r>
              <a:rPr lang="cs-CZ" sz="6600" b="0" dirty="0">
                <a:latin typeface="Calibri Light" pitchFamily="34" charset="0"/>
                <a:ea typeface="Verdana" pitchFamily="34" charset="0"/>
                <a:cs typeface="Calibri Light" pitchFamily="34" charset="0"/>
              </a:rPr>
              <a:t>Vyhodnocení cyklu CV 2020-2023</a:t>
            </a:r>
            <a:endParaRPr sz="6600" b="0" dirty="0">
              <a:latin typeface="Calibri Light" pitchFamily="34" charset="0"/>
              <a:ea typeface="Verdana" pitchFamily="34" charset="0"/>
              <a:cs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5932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Nadpis 1"/>
          <p:cNvSpPr txBox="1">
            <a:spLocks noGrp="1"/>
          </p:cNvSpPr>
          <p:nvPr>
            <p:ph type="title"/>
          </p:nvPr>
        </p:nvSpPr>
        <p:spPr>
          <a:xfrm>
            <a:off x="4011198" y="519290"/>
            <a:ext cx="12139304" cy="1885246"/>
          </a:xfrm>
          <a:prstGeom prst="rect">
            <a:avLst/>
          </a:prstGeom>
        </p:spPr>
        <p:txBody>
          <a:bodyPr/>
          <a:lstStyle>
            <a:lvl1pPr algn="r"/>
          </a:lstStyle>
          <a:p>
            <a:r>
              <a:rPr lang="cs-CZ" dirty="0"/>
              <a:t>Projekty ČLnK 2019 - 2023</a:t>
            </a:r>
            <a:endParaRPr dirty="0"/>
          </a:p>
        </p:txBody>
      </p:sp>
      <p:sp>
        <p:nvSpPr>
          <p:cNvPr id="91" name="Zástupný symbol pro obsah 2"/>
          <p:cNvSpPr txBox="1">
            <a:spLocks noGrp="1"/>
          </p:cNvSpPr>
          <p:nvPr>
            <p:ph type="body" idx="1"/>
          </p:nvPr>
        </p:nvSpPr>
        <p:spPr>
          <a:xfrm>
            <a:off x="1194522" y="2305500"/>
            <a:ext cx="14955978" cy="5679339"/>
          </a:xfrm>
          <a:prstGeom prst="rect">
            <a:avLst/>
          </a:prstGeom>
        </p:spPr>
        <p:txBody>
          <a:bodyPr/>
          <a:lstStyle/>
          <a:p>
            <a:endParaRPr dirty="0"/>
          </a:p>
          <a:p>
            <a:pPr>
              <a:defRPr>
                <a:solidFill>
                  <a:srgbClr val="00823B"/>
                </a:solidFill>
              </a:defRPr>
            </a:pPr>
            <a:r>
              <a:rPr lang="cs-CZ" b="1" dirty="0"/>
              <a:t>Nový web </a:t>
            </a:r>
            <a:r>
              <a:rPr lang="cs-CZ" dirty="0"/>
              <a:t>– www.lekarnici.cz</a:t>
            </a:r>
            <a:endParaRPr dirty="0"/>
          </a:p>
          <a:p>
            <a:pPr>
              <a:defRPr>
                <a:solidFill>
                  <a:srgbClr val="00823B"/>
                </a:solidFill>
              </a:defRPr>
            </a:pPr>
            <a:r>
              <a:rPr lang="cs-CZ" b="1" dirty="0"/>
              <a:t>IPLP receptář </a:t>
            </a:r>
            <a:r>
              <a:rPr lang="cs-CZ" dirty="0"/>
              <a:t>– www.iplprecept.cz</a:t>
            </a:r>
            <a:endParaRPr dirty="0"/>
          </a:p>
          <a:p>
            <a:pPr>
              <a:defRPr>
                <a:solidFill>
                  <a:srgbClr val="00823B"/>
                </a:solidFill>
              </a:defRPr>
            </a:pPr>
            <a:r>
              <a:rPr lang="cs-CZ" dirty="0"/>
              <a:t>Průběžně aktualizovaný </a:t>
            </a:r>
            <a:r>
              <a:rPr lang="cs-CZ" b="1" dirty="0"/>
              <a:t>Manuál OSL</a:t>
            </a:r>
            <a:endParaRPr b="1" dirty="0"/>
          </a:p>
          <a:p>
            <a:pPr>
              <a:defRPr>
                <a:solidFill>
                  <a:srgbClr val="00823B"/>
                </a:solidFill>
              </a:defRPr>
            </a:pPr>
            <a:r>
              <a:rPr lang="cs-CZ" b="1" dirty="0"/>
              <a:t>Zavedení on-line forem vzdělávání </a:t>
            </a:r>
            <a:r>
              <a:rPr lang="cs-CZ" dirty="0"/>
              <a:t>– webináře, e-learningy</a:t>
            </a:r>
            <a:endParaRPr dirty="0"/>
          </a:p>
          <a:p>
            <a:pPr>
              <a:defRPr>
                <a:solidFill>
                  <a:srgbClr val="00823B"/>
                </a:solidFill>
              </a:defRPr>
            </a:pPr>
            <a:r>
              <a:rPr lang="cs-CZ" b="1" dirty="0"/>
              <a:t>Krajská setkání </a:t>
            </a:r>
            <a:r>
              <a:rPr lang="cs-CZ" dirty="0"/>
              <a:t>s lékárníky</a:t>
            </a:r>
            <a:endParaRPr dirty="0"/>
          </a:p>
          <a:p>
            <a:pPr>
              <a:defRPr>
                <a:solidFill>
                  <a:srgbClr val="00823B"/>
                </a:solidFill>
              </a:defRPr>
            </a:pPr>
            <a:r>
              <a:rPr lang="cs-CZ" b="1" dirty="0"/>
              <a:t>Dispenzační optima</a:t>
            </a:r>
            <a:endParaRPr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Nadpis 1"/>
          <p:cNvSpPr txBox="1">
            <a:spLocks noGrp="1"/>
          </p:cNvSpPr>
          <p:nvPr>
            <p:ph type="title"/>
          </p:nvPr>
        </p:nvSpPr>
        <p:spPr>
          <a:xfrm>
            <a:off x="4011198" y="519290"/>
            <a:ext cx="12139304" cy="1885246"/>
          </a:xfrm>
          <a:prstGeom prst="rect">
            <a:avLst/>
          </a:prstGeom>
        </p:spPr>
        <p:txBody>
          <a:bodyPr/>
          <a:lstStyle>
            <a:lvl1pPr algn="r"/>
          </a:lstStyle>
          <a:p>
            <a:r>
              <a:rPr lang="cs-CZ" dirty="0"/>
              <a:t>Projekty ČLnK 2019 - 2023</a:t>
            </a:r>
            <a:endParaRPr dirty="0"/>
          </a:p>
        </p:txBody>
      </p:sp>
      <p:sp>
        <p:nvSpPr>
          <p:cNvPr id="91" name="Zástupný symbol pro obsah 2"/>
          <p:cNvSpPr txBox="1">
            <a:spLocks noGrp="1"/>
          </p:cNvSpPr>
          <p:nvPr>
            <p:ph type="body" idx="1"/>
          </p:nvPr>
        </p:nvSpPr>
        <p:spPr>
          <a:xfrm>
            <a:off x="1194522" y="2305500"/>
            <a:ext cx="14955978" cy="5679339"/>
          </a:xfrm>
          <a:prstGeom prst="rect">
            <a:avLst/>
          </a:prstGeom>
        </p:spPr>
        <p:txBody>
          <a:bodyPr/>
          <a:lstStyle/>
          <a:p>
            <a:endParaRPr dirty="0"/>
          </a:p>
          <a:p>
            <a:pPr>
              <a:defRPr>
                <a:solidFill>
                  <a:srgbClr val="00823B"/>
                </a:solidFill>
              </a:defRPr>
            </a:pPr>
            <a:r>
              <a:rPr lang="cs-CZ" b="1" dirty="0"/>
              <a:t>Očkování v lékárnách </a:t>
            </a:r>
            <a:r>
              <a:rPr lang="cs-CZ" dirty="0"/>
              <a:t>– připravený  návrh legislativy a školení</a:t>
            </a:r>
            <a:endParaRPr dirty="0"/>
          </a:p>
          <a:p>
            <a:pPr>
              <a:defRPr>
                <a:solidFill>
                  <a:srgbClr val="00823B"/>
                </a:solidFill>
              </a:defRPr>
            </a:pPr>
            <a:r>
              <a:rPr lang="cs-CZ" b="1" dirty="0"/>
              <a:t>Mimořádný výdej v lékárnách </a:t>
            </a:r>
            <a:r>
              <a:rPr lang="cs-CZ" dirty="0"/>
              <a:t>– připravený návrh legislativy</a:t>
            </a:r>
          </a:p>
          <a:p>
            <a:pPr>
              <a:defRPr>
                <a:solidFill>
                  <a:srgbClr val="00823B"/>
                </a:solidFill>
              </a:defRPr>
            </a:pPr>
            <a:r>
              <a:rPr lang="cs-CZ" b="1" dirty="0"/>
              <a:t>Postupná změna odměňování lékáren </a:t>
            </a:r>
            <a:r>
              <a:rPr lang="cs-CZ" dirty="0"/>
              <a:t>– navyšování fixní částky</a:t>
            </a:r>
          </a:p>
          <a:p>
            <a:pPr>
              <a:defRPr>
                <a:solidFill>
                  <a:srgbClr val="00823B"/>
                </a:solidFill>
              </a:defRPr>
            </a:pPr>
            <a:r>
              <a:rPr lang="cs-CZ" b="1" dirty="0"/>
              <a:t>Nové garantované kurzy </a:t>
            </a:r>
            <a:r>
              <a:rPr lang="cs-CZ" dirty="0"/>
              <a:t>- Screening kardiovaskulárních onemocnění, Léčivé rostliny, Zásady správné životosprávy se zaměřením na snižování hmotnosti</a:t>
            </a:r>
          </a:p>
          <a:p>
            <a:pPr>
              <a:defRPr>
                <a:solidFill>
                  <a:srgbClr val="00823B"/>
                </a:solidFill>
              </a:defRPr>
            </a:pPr>
            <a:r>
              <a:rPr lang="cs-CZ" b="1" dirty="0"/>
              <a:t>Rozpracované projekty </a:t>
            </a:r>
            <a:r>
              <a:rPr lang="cs-CZ" dirty="0"/>
              <a:t>– členská evidence, sběr dat – lékové chyby, …</a:t>
            </a:r>
          </a:p>
          <a:p>
            <a:pPr>
              <a:defRPr>
                <a:solidFill>
                  <a:srgbClr val="00823B"/>
                </a:solidFill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6591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adpis 1">
            <a:extLst>
              <a:ext uri="{FF2B5EF4-FFF2-40B4-BE49-F238E27FC236}">
                <a16:creationId xmlns:a16="http://schemas.microsoft.com/office/drawing/2014/main" id="{14695BF1-1535-4D76-804C-6012B3313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3363" y="390596"/>
            <a:ext cx="11189888" cy="1625600"/>
          </a:xfrm>
        </p:spPr>
        <p:txBody>
          <a:bodyPr>
            <a:normAutofit/>
          </a:bodyPr>
          <a:lstStyle/>
          <a:p>
            <a:pPr algn="r"/>
            <a:r>
              <a:rPr lang="cs-CZ" sz="6600" dirty="0"/>
              <a:t>Výsledky</a:t>
            </a:r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8355054D-A39D-49FA-87A5-DAAEDACBF0C8}"/>
              </a:ext>
            </a:extLst>
          </p:cNvPr>
          <p:cNvSpPr txBox="1">
            <a:spLocks/>
          </p:cNvSpPr>
          <p:nvPr/>
        </p:nvSpPr>
        <p:spPr bwMode="auto">
          <a:xfrm>
            <a:off x="325120" y="2555303"/>
            <a:ext cx="17015143" cy="624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87672" indent="-487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4551" kern="1200">
                <a:solidFill>
                  <a:srgbClr val="00823B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  <a:lvl2pPr marL="1056623" indent="-40639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982" kern="1200">
                <a:solidFill>
                  <a:srgbClr val="00823B"/>
                </a:solidFill>
                <a:latin typeface="+mj-lt"/>
                <a:ea typeface="Verdana" pitchFamily="34" charset="0"/>
                <a:cs typeface="Verdana" pitchFamily="34" charset="0"/>
              </a:defRPr>
            </a:lvl2pPr>
            <a:lvl3pPr marL="1625575" indent="-32511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413" kern="1200">
                <a:solidFill>
                  <a:srgbClr val="00823B"/>
                </a:solidFill>
                <a:latin typeface="+mj-lt"/>
                <a:ea typeface="Verdana" pitchFamily="34" charset="0"/>
                <a:cs typeface="Verdana" pitchFamily="34" charset="0"/>
              </a:defRPr>
            </a:lvl3pPr>
            <a:lvl4pPr marL="2275804" indent="-32511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44" kern="1200">
                <a:solidFill>
                  <a:srgbClr val="00823B"/>
                </a:solidFill>
                <a:latin typeface="+mj-lt"/>
                <a:ea typeface="Verdana" pitchFamily="34" charset="0"/>
                <a:cs typeface="Verdana" pitchFamily="34" charset="0"/>
              </a:defRPr>
            </a:lvl4pPr>
            <a:lvl5pPr marL="2926034" indent="-32511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44" kern="1200">
                <a:solidFill>
                  <a:srgbClr val="00823B"/>
                </a:solidFill>
                <a:latin typeface="+mj-lt"/>
                <a:ea typeface="Verdana" pitchFamily="34" charset="0"/>
                <a:cs typeface="Verdana" pitchFamily="34" charset="0"/>
              </a:defRPr>
            </a:lvl5pPr>
            <a:lvl6pPr marL="3576264" indent="-325115" algn="l" defTabSz="13004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494" indent="-325115" algn="l" defTabSz="13004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724" indent="-325115" algn="l" defTabSz="13004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954" indent="-325115" algn="l" defTabSz="13004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0692" indent="-190692">
              <a:buFont typeface="+mj-lt"/>
              <a:buAutoNum type="arabicPeriod"/>
            </a:pPr>
            <a:r>
              <a:rPr lang="cs-CZ" sz="3000" b="1" dirty="0">
                <a:latin typeface="Calibri" panose="020F0502020204030204" pitchFamily="34" charset="0"/>
                <a:ea typeface="Times New Roman" panose="02020603050405020304" pitchFamily="18" charset="0"/>
              </a:rPr>
              <a:t> Zabránění </a:t>
            </a:r>
            <a:r>
              <a:rPr lang="cs-CZ" sz="3000" b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Rx</a:t>
            </a:r>
            <a:r>
              <a:rPr lang="cs-CZ" sz="3000" b="1" dirty="0">
                <a:latin typeface="Calibri" panose="020F0502020204030204" pitchFamily="34" charset="0"/>
                <a:ea typeface="Times New Roman" panose="02020603050405020304" pitchFamily="18" charset="0"/>
              </a:rPr>
              <a:t> on-line</a:t>
            </a:r>
            <a:r>
              <a:rPr lang="cs-CZ" sz="3000" dirty="0">
                <a:latin typeface="Calibri" panose="020F0502020204030204" pitchFamily="34" charset="0"/>
                <a:ea typeface="Times New Roman" panose="02020603050405020304" pitchFamily="18" charset="0"/>
              </a:rPr>
              <a:t>,</a:t>
            </a:r>
            <a:r>
              <a:rPr lang="cs-CZ" sz="3000" dirty="0">
                <a:latin typeface="Calibri" panose="020F0502020204030204" pitchFamily="34" charset="0"/>
              </a:rPr>
              <a:t> monitorování situace a preventivní kroky ČLnK</a:t>
            </a:r>
          </a:p>
          <a:p>
            <a:pPr marL="190692" indent="-190692">
              <a:buFont typeface="+mj-lt"/>
              <a:buAutoNum type="arabicPeriod"/>
            </a:pPr>
            <a:r>
              <a:rPr lang="cs-CZ" sz="3000" b="1" dirty="0">
                <a:latin typeface="Calibri" panose="020F0502020204030204" pitchFamily="34" charset="0"/>
                <a:ea typeface="Times New Roman" panose="02020603050405020304" pitchFamily="18" charset="0"/>
              </a:rPr>
              <a:t> Opakované navýšení </a:t>
            </a:r>
            <a:r>
              <a:rPr lang="cs-CZ" sz="3000" b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SiV</a:t>
            </a:r>
            <a:r>
              <a:rPr lang="cs-CZ" sz="3000" b="1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3000" dirty="0">
                <a:latin typeface="Calibri" panose="020F0502020204030204" pitchFamily="34" charset="0"/>
                <a:ea typeface="Times New Roman" panose="02020603050405020304" pitchFamily="18" charset="0"/>
              </a:rPr>
              <a:t>nad rámec výsledku dohodovacího řízení </a:t>
            </a:r>
          </a:p>
          <a:p>
            <a:pPr marL="190692" indent="-190692">
              <a:buFont typeface="+mj-lt"/>
              <a:buAutoNum type="arabicPeriod"/>
            </a:pPr>
            <a:r>
              <a:rPr lang="cs-CZ" sz="3000" b="1" dirty="0">
                <a:latin typeface="Calibri" panose="020F0502020204030204" pitchFamily="34" charset="0"/>
                <a:ea typeface="Times New Roman" panose="02020603050405020304" pitchFamily="18" charset="0"/>
              </a:rPr>
              <a:t> Nové webové stránky ČLnK</a:t>
            </a:r>
          </a:p>
          <a:p>
            <a:pPr marL="190692" indent="-190692">
              <a:buFont typeface="+mj-lt"/>
              <a:buAutoNum type="arabicPeriod"/>
            </a:pPr>
            <a:r>
              <a:rPr lang="cs-CZ" sz="3000" b="1" dirty="0">
                <a:latin typeface="Calibri" panose="020F0502020204030204" pitchFamily="34" charset="0"/>
                <a:ea typeface="Times New Roman" panose="02020603050405020304" pitchFamily="18" charset="0"/>
              </a:rPr>
              <a:t> Mediální obraz lékárníků - </a:t>
            </a:r>
            <a:r>
              <a:rPr lang="cs-CZ" sz="3000" dirty="0">
                <a:latin typeface="Calibri" panose="020F0502020204030204" pitchFamily="34" charset="0"/>
                <a:ea typeface="Times New Roman" panose="02020603050405020304" pitchFamily="18" charset="0"/>
              </a:rPr>
              <a:t>téměř denně v TV, zlepšení postoje novinářů i veřejnosti a lékařů k ČLnK a lékárníkům</a:t>
            </a:r>
          </a:p>
          <a:p>
            <a:pPr marL="190692" indent="-190692">
              <a:buFont typeface="+mj-lt"/>
              <a:buAutoNum type="arabicPeriod"/>
            </a:pPr>
            <a:r>
              <a:rPr lang="cs-CZ" sz="3000" b="1" dirty="0">
                <a:latin typeface="Calibri" panose="020F0502020204030204" pitchFamily="34" charset="0"/>
                <a:ea typeface="Times New Roman" panose="02020603050405020304" pitchFamily="18" charset="0"/>
              </a:rPr>
              <a:t> Celoživotní vzdělávání </a:t>
            </a:r>
            <a:endParaRPr lang="cs-CZ" sz="3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190692" indent="-190692">
              <a:buFont typeface="+mj-lt"/>
              <a:buAutoNum type="arabicPeriod"/>
            </a:pPr>
            <a:r>
              <a:rPr lang="cs-CZ" sz="3000" b="1" dirty="0">
                <a:latin typeface="Calibri" panose="020F0502020204030204" pitchFamily="34" charset="0"/>
                <a:ea typeface="Times New Roman" panose="02020603050405020304" pitchFamily="18" charset="0"/>
              </a:rPr>
              <a:t> Zabránění vstupu nekvalifikovaných osob </a:t>
            </a:r>
            <a:r>
              <a:rPr lang="cs-CZ" sz="3000" dirty="0">
                <a:latin typeface="Calibri" panose="020F0502020204030204" pitchFamily="34" charset="0"/>
                <a:ea typeface="Times New Roman" panose="02020603050405020304" pitchFamily="18" charset="0"/>
              </a:rPr>
              <a:t>na pracovní trh </a:t>
            </a:r>
            <a:r>
              <a:rPr lang="cs-CZ" sz="3000" b="1" dirty="0">
                <a:latin typeface="Calibri" panose="020F0502020204030204" pitchFamily="34" charset="0"/>
                <a:ea typeface="Times New Roman" panose="02020603050405020304" pitchFamily="18" charset="0"/>
              </a:rPr>
              <a:t>farmaceutů </a:t>
            </a:r>
          </a:p>
          <a:p>
            <a:pPr marL="190692" indent="-190692">
              <a:buFont typeface="+mj-lt"/>
              <a:buAutoNum type="arabicPeriod"/>
            </a:pPr>
            <a:r>
              <a:rPr lang="cs-CZ" sz="3000" b="1" dirty="0">
                <a:latin typeface="Calibri" panose="020F0502020204030204" pitchFamily="34" charset="0"/>
                <a:ea typeface="Times New Roman" panose="02020603050405020304" pitchFamily="18" charset="0"/>
              </a:rPr>
              <a:t> Kompenzace odměn zdravotníkům </a:t>
            </a:r>
            <a:r>
              <a:rPr lang="cs-CZ" sz="3000" dirty="0">
                <a:latin typeface="Calibri" panose="020F0502020204030204" pitchFamily="34" charset="0"/>
                <a:ea typeface="Times New Roman" panose="02020603050405020304" pitchFamily="18" charset="0"/>
              </a:rPr>
              <a:t>nad rámec vyhlášky i v průběhu let 2022-2023</a:t>
            </a:r>
            <a:endParaRPr lang="cs-CZ" sz="3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90692" indent="-190692">
              <a:buFont typeface="+mj-lt"/>
              <a:buAutoNum type="arabicPeriod"/>
            </a:pPr>
            <a:r>
              <a:rPr lang="cs-CZ" sz="3000" b="1" dirty="0">
                <a:latin typeface="Calibri" panose="020F0502020204030204" pitchFamily="34" charset="0"/>
                <a:ea typeface="Times New Roman" panose="02020603050405020304" pitchFamily="18" charset="0"/>
              </a:rPr>
              <a:t> Výdej e-Receptů na OP</a:t>
            </a:r>
            <a:r>
              <a:rPr lang="cs-CZ" sz="3000" dirty="0">
                <a:latin typeface="Calibri" panose="020F0502020204030204" pitchFamily="34" charset="0"/>
                <a:ea typeface="Times New Roman" panose="02020603050405020304" pitchFamily="18" charset="0"/>
              </a:rPr>
              <a:t>, změna z jednopoložkového zpět na dvoupoložkový</a:t>
            </a:r>
            <a:endParaRPr lang="cs-CZ" sz="3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90692" indent="-190692">
              <a:buFont typeface="+mj-lt"/>
              <a:buAutoNum type="arabicPeriod"/>
            </a:pPr>
            <a:r>
              <a:rPr lang="cs-CZ" sz="3000" b="1" dirty="0">
                <a:latin typeface="Calibri" panose="020F0502020204030204" pitchFamily="34" charset="0"/>
                <a:ea typeface="Times New Roman" panose="02020603050405020304" pitchFamily="18" charset="0"/>
              </a:rPr>
              <a:t> Pomoc ČLnK </a:t>
            </a:r>
            <a:r>
              <a:rPr lang="cs-CZ" sz="3000" dirty="0">
                <a:latin typeface="Calibri" panose="020F0502020204030204" pitchFamily="34" charset="0"/>
                <a:ea typeface="Times New Roman" panose="02020603050405020304" pitchFamily="18" charset="0"/>
              </a:rPr>
              <a:t>pro hladký průběh zavádění mnoha legislativních změn do lékáren (např. FMD, odpady, ZP)</a:t>
            </a:r>
            <a:endParaRPr lang="cs-CZ" sz="3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90692" indent="-190692">
              <a:buFont typeface="+mj-lt"/>
              <a:buAutoNum type="arabicPeriod"/>
            </a:pPr>
            <a:r>
              <a:rPr lang="cs-CZ" sz="3000" b="1" dirty="0">
                <a:latin typeface="Calibri" panose="020F0502020204030204" pitchFamily="34" charset="0"/>
                <a:ea typeface="Times New Roman" panose="02020603050405020304" pitchFamily="18" charset="0"/>
              </a:rPr>
              <a:t> Spolupráce ČLnK a IT společností v oblasti LIS</a:t>
            </a:r>
          </a:p>
        </p:txBody>
      </p:sp>
    </p:spTree>
    <p:extLst>
      <p:ext uri="{BB962C8B-B14F-4D97-AF65-F5344CB8AC3E}">
        <p14:creationId xmlns:p14="http://schemas.microsoft.com/office/powerpoint/2010/main" val="337831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A40A96-50BC-40B1-9214-088966590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sz="6600" dirty="0"/>
              <a:t>Plnění usnesení XXXI. sjezdu ČLnK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A4D165-0358-4612-B59D-CED50A819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143" y="2633179"/>
            <a:ext cx="14955977" cy="5407076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endParaRPr lang="cs-CZ" sz="3600" b="1" dirty="0">
              <a:solidFill>
                <a:srgbClr val="00823B"/>
              </a:solidFill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3600" b="1" dirty="0">
                <a:solidFill>
                  <a:srgbClr val="00823B"/>
                </a:solidFill>
              </a:rPr>
              <a:t>Prosazovat </a:t>
            </a:r>
            <a:r>
              <a:rPr lang="cs-CZ" sz="3600" b="1" dirty="0" err="1">
                <a:solidFill>
                  <a:srgbClr val="00823B"/>
                </a:solidFill>
              </a:rPr>
              <a:t>zastropování</a:t>
            </a:r>
            <a:r>
              <a:rPr lang="cs-CZ" sz="3600" b="1" dirty="0">
                <a:solidFill>
                  <a:srgbClr val="00823B"/>
                </a:solidFill>
              </a:rPr>
              <a:t> distribuční části společné obchodní přirážky u léčivých přípravků a zdravotnických prostředků.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cs-CZ" sz="3600" b="1" dirty="0">
              <a:solidFill>
                <a:srgbClr val="00823B"/>
              </a:solidFill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3600" dirty="0">
                <a:solidFill>
                  <a:srgbClr val="00823B"/>
                </a:solidFill>
              </a:rPr>
              <a:t>- jednání na úrovni </a:t>
            </a:r>
            <a:r>
              <a:rPr lang="cs-CZ" sz="3600" dirty="0" err="1">
                <a:solidFill>
                  <a:srgbClr val="00823B"/>
                </a:solidFill>
              </a:rPr>
              <a:t>MZd</a:t>
            </a:r>
            <a:r>
              <a:rPr lang="cs-CZ" sz="3600" dirty="0">
                <a:solidFill>
                  <a:srgbClr val="00823B"/>
                </a:solidFill>
              </a:rPr>
              <a:t>, velkodistributorů, výrobců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3600" dirty="0">
                <a:solidFill>
                  <a:srgbClr val="00823B"/>
                </a:solidFill>
              </a:rPr>
              <a:t>- zakotveno do návrhu cenového předpisu pro rok 2024</a:t>
            </a:r>
            <a:endParaRPr lang="cs-CZ" sz="3031" dirty="0">
              <a:solidFill>
                <a:srgbClr val="00823B"/>
              </a:solidFill>
            </a:endParaRPr>
          </a:p>
          <a:p>
            <a:pPr lvl="1" algn="just">
              <a:lnSpc>
                <a:spcPct val="100000"/>
              </a:lnSpc>
              <a:buFontTx/>
              <a:buChar char="-"/>
            </a:pPr>
            <a:endParaRPr lang="cs-CZ" sz="3031" dirty="0">
              <a:solidFill>
                <a:srgbClr val="0082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60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A40A96-50BC-40B1-9214-088966590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sz="6600" dirty="0"/>
              <a:t>Plnění usnesení XXXI. sjezdu ČLnK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A4D165-0358-4612-B59D-CED50A819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143" y="2633179"/>
            <a:ext cx="14955977" cy="5407076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endParaRPr lang="cs-CZ" sz="3600" b="1" dirty="0">
              <a:solidFill>
                <a:srgbClr val="00823B"/>
              </a:solidFill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3600" b="1" dirty="0">
                <a:solidFill>
                  <a:srgbClr val="00823B"/>
                </a:solidFill>
              </a:rPr>
              <a:t>Prosazovat možnost náhledu lékárníka do lékového záznamu pacienta 5 let zpět stejně jako ostatním lékařským povoláním.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cs-CZ" sz="3600" b="1" dirty="0">
              <a:solidFill>
                <a:srgbClr val="00823B"/>
              </a:solidFill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3600" dirty="0">
                <a:solidFill>
                  <a:srgbClr val="00823B"/>
                </a:solidFill>
              </a:rPr>
              <a:t>- součástí komplexního pozměňovacího návrhu novely </a:t>
            </a:r>
            <a:r>
              <a:rPr lang="cs-CZ" sz="3600" dirty="0" err="1">
                <a:solidFill>
                  <a:srgbClr val="00823B"/>
                </a:solidFill>
              </a:rPr>
              <a:t>ZoL</a:t>
            </a:r>
            <a:endParaRPr lang="cs-CZ" sz="3600" dirty="0">
              <a:solidFill>
                <a:srgbClr val="00823B"/>
              </a:solidFill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3600" dirty="0">
                <a:solidFill>
                  <a:srgbClr val="00823B"/>
                </a:solidFill>
              </a:rPr>
              <a:t>- 3. čtení s největší pravděpodobností 3. 11. 2023</a:t>
            </a:r>
            <a:endParaRPr lang="cs-CZ" sz="3031" dirty="0">
              <a:solidFill>
                <a:srgbClr val="00823B"/>
              </a:solidFill>
            </a:endParaRPr>
          </a:p>
          <a:p>
            <a:pPr lvl="1" algn="just">
              <a:lnSpc>
                <a:spcPct val="100000"/>
              </a:lnSpc>
              <a:buFontTx/>
              <a:buChar char="-"/>
            </a:pPr>
            <a:endParaRPr lang="cs-CZ" sz="3031" dirty="0">
              <a:solidFill>
                <a:srgbClr val="0082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38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A40A96-50BC-40B1-9214-088966590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sz="6600" dirty="0"/>
              <a:t>Plnění usnesení XXXI. sjezdu ČLnK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A4D165-0358-4612-B59D-CED50A819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143" y="2633179"/>
            <a:ext cx="14955977" cy="5407076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endParaRPr lang="cs-CZ" sz="3600" b="1" dirty="0">
              <a:solidFill>
                <a:srgbClr val="00823B"/>
              </a:solidFill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3600" b="1" dirty="0">
                <a:solidFill>
                  <a:srgbClr val="00823B"/>
                </a:solidFill>
              </a:rPr>
              <a:t>Nadále prosazovat všechny možnosti, které zajistí navýšení finančních prostředků do lékárenství.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cs-CZ" sz="3600" b="1" dirty="0">
              <a:solidFill>
                <a:srgbClr val="00823B"/>
              </a:solidFill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3600" dirty="0">
                <a:solidFill>
                  <a:srgbClr val="00823B"/>
                </a:solidFill>
              </a:rPr>
              <a:t>- jednání v dohodovacím řízení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3600" dirty="0">
                <a:solidFill>
                  <a:srgbClr val="00823B"/>
                </a:solidFill>
              </a:rPr>
              <a:t>- jednání s </a:t>
            </a:r>
            <a:r>
              <a:rPr lang="cs-CZ" sz="3600" dirty="0" err="1">
                <a:solidFill>
                  <a:srgbClr val="00823B"/>
                </a:solidFill>
              </a:rPr>
              <a:t>MZd</a:t>
            </a:r>
            <a:r>
              <a:rPr lang="cs-CZ" sz="3600" dirty="0">
                <a:solidFill>
                  <a:srgbClr val="00823B"/>
                </a:solidFill>
              </a:rPr>
              <a:t> – cenový předpis, úhradová vyhláška</a:t>
            </a:r>
            <a:endParaRPr lang="cs-CZ" sz="3031" dirty="0">
              <a:solidFill>
                <a:srgbClr val="00823B"/>
              </a:solidFill>
            </a:endParaRPr>
          </a:p>
          <a:p>
            <a:pPr lvl="1" algn="just">
              <a:lnSpc>
                <a:spcPct val="100000"/>
              </a:lnSpc>
              <a:buFontTx/>
              <a:buChar char="-"/>
            </a:pPr>
            <a:endParaRPr lang="cs-CZ" sz="3031" dirty="0">
              <a:solidFill>
                <a:srgbClr val="0082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48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A40A96-50BC-40B1-9214-088966590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sz="6600" dirty="0"/>
              <a:t>Plnění usnesení XXXI. sjezdu ČLnK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A4D165-0358-4612-B59D-CED50A819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143" y="2633179"/>
            <a:ext cx="14955977" cy="5407076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endParaRPr lang="cs-CZ" sz="3600" b="1" dirty="0">
              <a:solidFill>
                <a:srgbClr val="00823B"/>
              </a:solidFill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3600" b="1" dirty="0">
                <a:solidFill>
                  <a:srgbClr val="00823B"/>
                </a:solidFill>
              </a:rPr>
              <a:t>Projednat s </a:t>
            </a:r>
            <a:r>
              <a:rPr lang="cs-CZ" sz="3600" b="1" dirty="0" err="1">
                <a:solidFill>
                  <a:srgbClr val="00823B"/>
                </a:solidFill>
              </a:rPr>
              <a:t>MZd</a:t>
            </a:r>
            <a:r>
              <a:rPr lang="cs-CZ" sz="3600" b="1" dirty="0">
                <a:solidFill>
                  <a:srgbClr val="00823B"/>
                </a:solidFill>
              </a:rPr>
              <a:t> ČR a dalšími subjekty možnost náhledu lékárníka do připravované elektronické standardizované propouštěcí zprávy pacienta (se souhlasem pacienta) za účelem konzultační činnosti.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cs-CZ" sz="3600" b="1" dirty="0">
              <a:solidFill>
                <a:srgbClr val="00823B"/>
              </a:solidFill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3600" dirty="0">
                <a:solidFill>
                  <a:srgbClr val="00823B"/>
                </a:solidFill>
              </a:rPr>
              <a:t>- společný požadavek s nemocničními farmaceuty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3600" dirty="0">
                <a:solidFill>
                  <a:srgbClr val="00823B"/>
                </a:solidFill>
              </a:rPr>
              <a:t>- na úrovni </a:t>
            </a:r>
            <a:r>
              <a:rPr lang="cs-CZ" sz="3600" dirty="0" err="1">
                <a:solidFill>
                  <a:srgbClr val="00823B"/>
                </a:solidFill>
              </a:rPr>
              <a:t>MZd</a:t>
            </a:r>
            <a:r>
              <a:rPr lang="cs-CZ" sz="3600" dirty="0">
                <a:solidFill>
                  <a:srgbClr val="00823B"/>
                </a:solidFill>
              </a:rPr>
              <a:t> dosud nebylo otevřeno</a:t>
            </a:r>
            <a:endParaRPr lang="cs-CZ" sz="3031" dirty="0">
              <a:solidFill>
                <a:srgbClr val="00823B"/>
              </a:solidFill>
            </a:endParaRPr>
          </a:p>
          <a:p>
            <a:pPr lvl="1" algn="just">
              <a:lnSpc>
                <a:spcPct val="100000"/>
              </a:lnSpc>
              <a:buFontTx/>
              <a:buChar char="-"/>
            </a:pPr>
            <a:endParaRPr lang="cs-CZ" sz="3031" dirty="0">
              <a:solidFill>
                <a:srgbClr val="0082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74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A40A96-50BC-40B1-9214-088966590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sz="6600" dirty="0"/>
              <a:t>Plnění usnesení XXXI. sjezdu ČLnK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A4D165-0358-4612-B59D-CED50A819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143" y="2633179"/>
            <a:ext cx="14955977" cy="5407076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cs-CZ" sz="3600" b="1" dirty="0">
                <a:solidFill>
                  <a:srgbClr val="00823B"/>
                </a:solidFill>
              </a:rPr>
              <a:t>Připravit a předložit následujícímu sjezdu návrh na změnu výše hodinové NZČ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3600" b="1" dirty="0">
                <a:solidFill>
                  <a:srgbClr val="00823B"/>
                </a:solidFill>
              </a:rPr>
              <a:t>vyplácené funkcionářům ČLnK a paušální měsíční odměny pro prezidenta a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3600" b="1" dirty="0">
                <a:solidFill>
                  <a:srgbClr val="00823B"/>
                </a:solidFill>
              </a:rPr>
              <a:t>viceprezidenta ČLnK.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cs-CZ" sz="3600" b="1" dirty="0">
              <a:solidFill>
                <a:srgbClr val="00823B"/>
              </a:solidFill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3600" dirty="0">
                <a:solidFill>
                  <a:srgbClr val="00823B"/>
                </a:solidFill>
              </a:rPr>
              <a:t>- připraveno na základě dat o příjmech farmaceutů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3600" dirty="0">
                <a:solidFill>
                  <a:srgbClr val="00823B"/>
                </a:solidFill>
              </a:rPr>
              <a:t>- představeno na POSL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3600" dirty="0">
                <a:solidFill>
                  <a:srgbClr val="00823B"/>
                </a:solidFill>
              </a:rPr>
              <a:t>- bude projednáno současně s rozpočtem</a:t>
            </a:r>
            <a:endParaRPr lang="cs-CZ" sz="3031" dirty="0">
              <a:solidFill>
                <a:srgbClr val="00823B"/>
              </a:solidFill>
            </a:endParaRPr>
          </a:p>
          <a:p>
            <a:pPr lvl="1" algn="just">
              <a:lnSpc>
                <a:spcPct val="100000"/>
              </a:lnSpc>
              <a:buFontTx/>
              <a:buChar char="-"/>
            </a:pPr>
            <a:endParaRPr lang="cs-CZ" sz="3031" dirty="0">
              <a:solidFill>
                <a:srgbClr val="0082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02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na Healtcomm kveten21</Template>
  <TotalTime>0</TotalTime>
  <Words>2466</Words>
  <Application>Microsoft Office PowerPoint</Application>
  <PresentationFormat>Vlastní</PresentationFormat>
  <Paragraphs>302</Paragraphs>
  <Slides>49</Slides>
  <Notes>11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49</vt:i4>
      </vt:variant>
    </vt:vector>
  </HeadingPairs>
  <TitlesOfParts>
    <vt:vector size="56" baseType="lpstr">
      <vt:lpstr>Arial</vt:lpstr>
      <vt:lpstr>Calibri</vt:lpstr>
      <vt:lpstr>Calibri Light</vt:lpstr>
      <vt:lpstr>Helvetica Neue</vt:lpstr>
      <vt:lpstr>Verdana</vt:lpstr>
      <vt:lpstr>Wingdings</vt:lpstr>
      <vt:lpstr>Motiv Office</vt:lpstr>
      <vt:lpstr>Prezentace aplikace PowerPoint</vt:lpstr>
      <vt:lpstr>Prezentace aplikace PowerPoint</vt:lpstr>
      <vt:lpstr>Spolupráce</vt:lpstr>
      <vt:lpstr>Plnění usnesení XXXI. sjezdu ČLnK</vt:lpstr>
      <vt:lpstr>Plnění usnesení XXXI. sjezdu ČLnK</vt:lpstr>
      <vt:lpstr>Plnění usnesení XXXI. sjezdu ČLnK</vt:lpstr>
      <vt:lpstr>Plnění usnesení XXXI. sjezdu ČLnK</vt:lpstr>
      <vt:lpstr>Plnění usnesení XXXI. sjezdu ČLnK</vt:lpstr>
      <vt:lpstr>Plnění usnesení XXXI. sjezdu ČLnK</vt:lpstr>
      <vt:lpstr>Plnění usnesení XXXI. sjezdu ČLnK</vt:lpstr>
      <vt:lpstr>Plnění usnesení XXXI. sjezdu ČLnK</vt:lpstr>
      <vt:lpstr>Plnění usnesení XXXI. sjezdu ČLnK</vt:lpstr>
      <vt:lpstr>Plnění usnesení XXXI. sjezdu ČLnK</vt:lpstr>
      <vt:lpstr>Dohodovací řízení 2023</vt:lpstr>
      <vt:lpstr>Dohodovací řízení</vt:lpstr>
      <vt:lpstr>Dohodovací řízení 2023</vt:lpstr>
      <vt:lpstr>Dohodovací řízení 2024</vt:lpstr>
      <vt:lpstr>Dohodovací řízení 2024</vt:lpstr>
      <vt:lpstr>Cenový předpis 2024</vt:lpstr>
      <vt:lpstr>Cenový předpis 2024</vt:lpstr>
      <vt:lpstr>Cenový předpis 2024</vt:lpstr>
      <vt:lpstr>Cenový předpis 2024</vt:lpstr>
      <vt:lpstr>Cenový předpis 2024</vt:lpstr>
      <vt:lpstr>SiV a cenový předpis</vt:lpstr>
      <vt:lpstr>covid-19 a ATB</vt:lpstr>
      <vt:lpstr>PS MZd výpadky</vt:lpstr>
      <vt:lpstr>Zákon o léčivech </vt:lpstr>
      <vt:lpstr>Zákon o léčivech </vt:lpstr>
      <vt:lpstr>Zákon o léčivech </vt:lpstr>
      <vt:lpstr>Zákon o léčivech </vt:lpstr>
      <vt:lpstr>Zákon o zdravotních službách</vt:lpstr>
      <vt:lpstr>Zákon o zdravotních službách</vt:lpstr>
      <vt:lpstr>SÚKL</vt:lpstr>
      <vt:lpstr>Slovenská lékárnická komora</vt:lpstr>
      <vt:lpstr>P.R. aktivity ČLnK 2022/2023</vt:lpstr>
      <vt:lpstr>ČLnK v médiích </vt:lpstr>
      <vt:lpstr>ČLnK v médiích XI/22-X/23  </vt:lpstr>
      <vt:lpstr>Aktuální dění a dotazy médií </vt:lpstr>
      <vt:lpstr>Nedostatek léků </vt:lpstr>
      <vt:lpstr>Brunch s prezidentem ČLnK</vt:lpstr>
      <vt:lpstr>Brunch s prezidentem ČLnK mediální výstupy</vt:lpstr>
      <vt:lpstr>Den lékáren</vt:lpstr>
      <vt:lpstr>Komunikace se členy ČLnK</vt:lpstr>
      <vt:lpstr>Celoživotní vzdělávání ČLnK</vt:lpstr>
      <vt:lpstr>Výsledky cyklu CV 2020–2023 (k 15. 10. 2023)</vt:lpstr>
      <vt:lpstr>Vyhodnocení cyklu CV 2020-2023</vt:lpstr>
      <vt:lpstr>Projekty ČLnK 2019 - 2023</vt:lpstr>
      <vt:lpstr>Projekty ČLnK 2019 - 2023</vt:lpstr>
      <vt:lpstr>Výsledky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2023-11-01T07:59:47Z</dcterms:modified>
</cp:coreProperties>
</file>