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2" r:id="rId1"/>
  </p:sldMasterIdLst>
  <p:notesMasterIdLst>
    <p:notesMasterId r:id="rId13"/>
  </p:notesMasterIdLst>
  <p:sldIdLst>
    <p:sldId id="259" r:id="rId2"/>
    <p:sldId id="1210" r:id="rId3"/>
    <p:sldId id="1209" r:id="rId4"/>
    <p:sldId id="1211" r:id="rId5"/>
    <p:sldId id="1212" r:id="rId6"/>
    <p:sldId id="1218" r:id="rId7"/>
    <p:sldId id="1214" r:id="rId8"/>
    <p:sldId id="1219" r:id="rId9"/>
    <p:sldId id="1215" r:id="rId10"/>
    <p:sldId id="1216" r:id="rId11"/>
    <p:sldId id="1220" r:id="rId12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546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or" initials="R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5E8C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AD1316-3D37-4806-9200-8613CEFE5790}" v="11" dt="2023-11-02T18:20:03.26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66"/>
    <p:restoredTop sz="63969"/>
  </p:normalViewPr>
  <p:slideViewPr>
    <p:cSldViewPr snapToGrid="0" snapToObjects="1">
      <p:cViewPr varScale="1">
        <p:scale>
          <a:sx n="28" d="100"/>
          <a:sy n="28" d="100"/>
        </p:scale>
        <p:origin x="1288" y="44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915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525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8842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748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817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490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477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819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608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7840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2F3D0B-BA27-4A70-B5EE-9CCD4F779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7533" y="1596249"/>
            <a:ext cx="13005197" cy="3395698"/>
          </a:xfrm>
        </p:spPr>
        <p:txBody>
          <a:bodyPr anchor="b"/>
          <a:lstStyle>
            <a:lvl1pPr algn="ctr">
              <a:defRPr sz="8533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12D1796-85AF-4C1D-9C27-A4B2E33EA9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7533" y="5122898"/>
            <a:ext cx="13005197" cy="2354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13"/>
            </a:lvl1pPr>
            <a:lvl2pPr marL="650230" indent="0" algn="ctr">
              <a:buNone/>
              <a:defRPr sz="2844"/>
            </a:lvl2pPr>
            <a:lvl3pPr marL="1300460" indent="0" algn="ctr">
              <a:buNone/>
              <a:defRPr sz="2560"/>
            </a:lvl3pPr>
            <a:lvl4pPr marL="1950690" indent="0" algn="ctr">
              <a:buNone/>
              <a:defRPr sz="2276"/>
            </a:lvl4pPr>
            <a:lvl5pPr marL="2600919" indent="0" algn="ctr">
              <a:buNone/>
              <a:defRPr sz="2276"/>
            </a:lvl5pPr>
            <a:lvl6pPr marL="3251149" indent="0" algn="ctr">
              <a:buNone/>
              <a:defRPr sz="2276"/>
            </a:lvl6pPr>
            <a:lvl7pPr marL="3901379" indent="0" algn="ctr">
              <a:buNone/>
              <a:defRPr sz="2276"/>
            </a:lvl7pPr>
            <a:lvl8pPr marL="4551609" indent="0" algn="ctr">
              <a:buNone/>
              <a:defRPr sz="2276"/>
            </a:lvl8pPr>
            <a:lvl9pPr marL="5201839" indent="0" algn="ctr">
              <a:buNone/>
              <a:defRPr sz="2276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420935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8BCDD-37F6-4483-B136-AEEE06DFD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4664D6-4C61-4EA5-9CBA-A556A4F8E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143" y="2596445"/>
            <a:ext cx="14955977" cy="5679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58651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84420-D79C-482D-B8D0-6CDE611A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112" y="2431628"/>
            <a:ext cx="14955977" cy="4057226"/>
          </a:xfrm>
        </p:spPr>
        <p:txBody>
          <a:bodyPr anchor="b"/>
          <a:lstStyle>
            <a:lvl1pPr>
              <a:defRPr sz="8533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D8E0915-84A0-4E81-8295-3EC6F7157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3112" y="6527238"/>
            <a:ext cx="14955977" cy="17130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9243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F63B97-AC40-4464-92C5-584A2459B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C4E932-CE2C-43E2-9F46-5821CB484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2143" y="2596444"/>
            <a:ext cx="7369612" cy="57502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3402B8-7B5A-4A87-921C-9C642180E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78508" y="2596444"/>
            <a:ext cx="7369612" cy="57502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580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8A883-4639-41B7-A6DC-B63CD57F3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9943" y="519290"/>
            <a:ext cx="11740435" cy="1885245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124D66-EC38-4A10-8E8C-6FC6FC5E2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4403" y="2390987"/>
            <a:ext cx="7335743" cy="11717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D05D07-C1B6-4DCC-B227-73499A3CD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4403" y="3562774"/>
            <a:ext cx="7335743" cy="47957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0502E70-6F47-458C-A1EA-F03CBA150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78508" y="2390987"/>
            <a:ext cx="7371870" cy="11717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CE8E7F1-1048-4FA8-A244-2A5132E64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78508" y="3562774"/>
            <a:ext cx="7371870" cy="47957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84819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351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58518-9BFD-4AFB-9975-9FC34CDC8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402" y="2015744"/>
            <a:ext cx="5592686" cy="2346775"/>
          </a:xfrm>
        </p:spPr>
        <p:txBody>
          <a:bodyPr anchor="b"/>
          <a:lstStyle>
            <a:lvl1pPr>
              <a:defRPr sz="455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07DE9C6-926C-468E-9FAB-6DC52D73B2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371870" y="2015744"/>
            <a:ext cx="8778508" cy="63199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889CB8-AB67-4778-89E8-6A7946ABD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4402" y="4362519"/>
            <a:ext cx="5592686" cy="39844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55660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6FFB7-2A23-4804-8736-7788CA80E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7CC08DA-5E07-4993-88BF-42F0B66F2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92143" y="2596444"/>
            <a:ext cx="14955977" cy="61885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7662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5D83BE4-EAD8-464D-A8DE-1A8023168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818" y="519290"/>
            <a:ext cx="12139302" cy="1885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Picture 2" descr="C:\Documents and Settings\lukas\Desktop\logo_clk_Page_4.jpg">
            <a:extLst>
              <a:ext uri="{FF2B5EF4-FFF2-40B4-BE49-F238E27FC236}">
                <a16:creationId xmlns:a16="http://schemas.microsoft.com/office/drawing/2014/main" id="{70D08478-5EEC-4511-B88C-B7CEB12B63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4810" y="687942"/>
            <a:ext cx="3567398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ástupný symbol pro text 2">
            <a:extLst>
              <a:ext uri="{FF2B5EF4-FFF2-40B4-BE49-F238E27FC236}">
                <a16:creationId xmlns:a16="http://schemas.microsoft.com/office/drawing/2014/main" id="{AF2737C8-3D27-4975-926A-C953E2A672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50260" y="2962950"/>
            <a:ext cx="15497860" cy="482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cxnSp>
        <p:nvCxnSpPr>
          <p:cNvPr id="5" name="Přímá spojovací čára 9">
            <a:extLst>
              <a:ext uri="{FF2B5EF4-FFF2-40B4-BE49-F238E27FC236}">
                <a16:creationId xmlns:a16="http://schemas.microsoft.com/office/drawing/2014/main" id="{C074A6B9-0935-492A-AAE4-B5F05F6431B5}"/>
              </a:ext>
            </a:extLst>
          </p:cNvPr>
          <p:cNvCxnSpPr>
            <a:cxnSpLocks/>
          </p:cNvCxnSpPr>
          <p:nvPr userDrawn="1"/>
        </p:nvCxnSpPr>
        <p:spPr>
          <a:xfrm>
            <a:off x="465527" y="2527202"/>
            <a:ext cx="15682594" cy="0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56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115" indent="-325115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rgbClr val="008000"/>
          </a:solidFill>
          <a:latin typeface="+mn-lt"/>
          <a:ea typeface="+mn-ea"/>
          <a:cs typeface="+mn-cs"/>
        </a:defRPr>
      </a:lvl1pPr>
      <a:lvl2pPr marL="97534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rgbClr val="008000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rgbClr val="008000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rgbClr val="008000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rgbClr val="008000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40A96-50BC-40B1-9214-08896659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6A1C2E7-AB5E-028F-4149-6B8A1C52B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8647" y="5712785"/>
            <a:ext cx="5342965" cy="2527138"/>
          </a:xfrm>
        </p:spPr>
        <p:txBody>
          <a:bodyPr/>
          <a:lstStyle/>
          <a:p>
            <a:pPr marL="0" indent="0" algn="ctr">
              <a:buNone/>
            </a:pPr>
            <a:r>
              <a:rPr lang="cs-CZ" sz="5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Praha</a:t>
            </a:r>
          </a:p>
          <a:p>
            <a:pPr marL="0" indent="0" algn="ctr">
              <a:buNone/>
            </a:pPr>
            <a:r>
              <a:rPr lang="cs-CZ" sz="5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3. listopadu 2023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B2A9F16-8AC7-6BB9-E0DF-9248A6E7A591}"/>
              </a:ext>
            </a:extLst>
          </p:cNvPr>
          <p:cNvSpPr txBox="1">
            <a:spLocks/>
          </p:cNvSpPr>
          <p:nvPr/>
        </p:nvSpPr>
        <p:spPr>
          <a:xfrm>
            <a:off x="1300744" y="2810214"/>
            <a:ext cx="14738773" cy="2496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3004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25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6600" b="1" dirty="0"/>
              <a:t>Návrhy usnesení </a:t>
            </a:r>
          </a:p>
          <a:p>
            <a:pPr algn="ctr"/>
            <a:r>
              <a:rPr lang="cs-CZ" sz="6600" b="1" dirty="0"/>
              <a:t>XXXII. sjezdu delegátů ČLnK</a:t>
            </a:r>
            <a:endParaRPr lang="cs-CZ" sz="6600" b="1" dirty="0">
              <a:solidFill>
                <a:srgbClr val="0082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99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40A96-50BC-40B1-9214-08896659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6600" dirty="0"/>
              <a:t>Návrhy usnesení XXXII. sjezdu ČLnK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4D165-0358-4612-B59D-CED50A81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143" y="2633179"/>
            <a:ext cx="14955977" cy="540707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4400" dirty="0">
              <a:solidFill>
                <a:srgbClr val="00823B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4400" b="1" dirty="0">
                <a:solidFill>
                  <a:srgbClr val="00823B"/>
                </a:solidFill>
              </a:rPr>
              <a:t>Sjezd ukládá představenstvu ČLnK </a:t>
            </a:r>
            <a:r>
              <a:rPr lang="cs-CZ" sz="4400" dirty="0">
                <a:solidFill>
                  <a:srgbClr val="00823B"/>
                </a:solidFill>
              </a:rPr>
              <a:t>iniciovat změnu v § 13 zákona č. 255/2012 Sb., kontrolního řádu, vedoucí k prodloužení lhůty kontrolovaných subjektů pro připomínky na 30 dní, tedy stejné jako u kontrolujícího orgánu podle § 12.</a:t>
            </a:r>
            <a:endParaRPr lang="cs-CZ" sz="3031" dirty="0">
              <a:solidFill>
                <a:srgbClr val="0082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29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40A96-50BC-40B1-9214-08896659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6600" dirty="0"/>
              <a:t>Návrhy usnesení XXXII. sjezdu ČLnK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4D165-0358-4612-B59D-CED50A81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143" y="2633179"/>
            <a:ext cx="14955977" cy="540707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4400" dirty="0">
              <a:solidFill>
                <a:srgbClr val="00823B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4400" dirty="0">
                <a:solidFill>
                  <a:srgbClr val="00823B"/>
                </a:solidFill>
              </a:rPr>
              <a:t>Návrhy usnesení podávejte u členů návrhové komise kdykoliv v průběhu sjezdu.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4400" dirty="0">
              <a:solidFill>
                <a:srgbClr val="00823B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4400" dirty="0">
                <a:solidFill>
                  <a:srgbClr val="00823B"/>
                </a:solidFill>
              </a:rPr>
              <a:t>Termín ukončující podávání bude oznámen v průběhu druhého jednacího dne sjezdu.</a:t>
            </a:r>
            <a:endParaRPr lang="cs-CZ" sz="3031" dirty="0">
              <a:solidFill>
                <a:srgbClr val="0082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52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40A96-50BC-40B1-9214-08896659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6600" dirty="0"/>
              <a:t>Návrhy usnesení XXXII. sjezdu ČLnK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4D165-0358-4612-B59D-CED50A81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143" y="2633179"/>
            <a:ext cx="14955977" cy="540707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4400" dirty="0">
              <a:solidFill>
                <a:srgbClr val="00823B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4400" b="1" dirty="0">
                <a:solidFill>
                  <a:srgbClr val="00823B"/>
                </a:solidFill>
              </a:rPr>
              <a:t>Sjezd vyslovuje poděkování </a:t>
            </a:r>
            <a:r>
              <a:rPr lang="cs-CZ" sz="4400" dirty="0">
                <a:solidFill>
                  <a:srgbClr val="00823B"/>
                </a:solidFill>
              </a:rPr>
              <a:t>všem lékárníkům za obětavost, se kterou ve prospěch svých pacientů řeší výpadky léčivých přípravků, a ukládá představenstvu ČLnK, aby i nadále usilovalo o rovnoměrné zásobování lékáren léčivými přípravky.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3031" dirty="0">
              <a:solidFill>
                <a:srgbClr val="0082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38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40A96-50BC-40B1-9214-08896659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6600" dirty="0"/>
              <a:t>Návrhy usnesení XXXII. sjezdu ČLnK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4D165-0358-4612-B59D-CED50A81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143" y="2633179"/>
            <a:ext cx="14955977" cy="540707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4400" b="1" dirty="0">
              <a:solidFill>
                <a:srgbClr val="00823B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4400" b="1" dirty="0">
                <a:solidFill>
                  <a:srgbClr val="00823B"/>
                </a:solidFill>
              </a:rPr>
              <a:t>Sjezd ukládá představenstvu ČLnK </a:t>
            </a:r>
            <a:r>
              <a:rPr lang="cs-CZ" sz="4400" dirty="0">
                <a:solidFill>
                  <a:srgbClr val="00823B"/>
                </a:solidFill>
              </a:rPr>
              <a:t>aktualizovat materiál „Vize lékárenství 2025“ a prosazovat výstupy z něj při všech aktivitách ČLnK, zejména pak vůči zástupcům politických stran, vlády, ministerstva zdravotnictví, SÚKL, pojišťoven, pacientů, lékařů, novinářů, farmaceutických fakult a spolků farmaceutů.</a:t>
            </a:r>
          </a:p>
        </p:txBody>
      </p:sp>
    </p:spTree>
    <p:extLst>
      <p:ext uri="{BB962C8B-B14F-4D97-AF65-F5344CB8AC3E}">
        <p14:creationId xmlns:p14="http://schemas.microsoft.com/office/powerpoint/2010/main" val="391930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40A96-50BC-40B1-9214-08896659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6600" dirty="0"/>
              <a:t>Návrhy usnesení XXXII. sjezdu ČLnK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4D165-0358-4612-B59D-CED50A81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143" y="2633179"/>
            <a:ext cx="14955977" cy="540707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4400" dirty="0">
              <a:solidFill>
                <a:srgbClr val="00823B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4400" b="1" dirty="0">
                <a:solidFill>
                  <a:srgbClr val="00823B"/>
                </a:solidFill>
              </a:rPr>
              <a:t>Sjezd ukládá představenstvu ČLnK </a:t>
            </a:r>
            <a:r>
              <a:rPr lang="cs-CZ" sz="4400" dirty="0">
                <a:solidFill>
                  <a:srgbClr val="00823B"/>
                </a:solidFill>
              </a:rPr>
              <a:t>připravit model distančního výdeje léčivých přípravků vydávaných na lékařský předpis zachovávající plnohodnotnou a dostupnou farmaceutickou péči o pacienta.</a:t>
            </a:r>
            <a:endParaRPr lang="cs-CZ" sz="3031" dirty="0">
              <a:solidFill>
                <a:srgbClr val="0082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40A96-50BC-40B1-9214-08896659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6600" dirty="0"/>
              <a:t>Návrhy usnesení XXXII. sjezdu ČLnK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4D165-0358-4612-B59D-CED50A81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143" y="2633179"/>
            <a:ext cx="14955977" cy="540707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4400" b="1" dirty="0">
              <a:solidFill>
                <a:srgbClr val="00823B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4400" b="1" dirty="0">
                <a:solidFill>
                  <a:srgbClr val="00823B"/>
                </a:solidFill>
              </a:rPr>
              <a:t>Sjezd ukládá představenstvu ČLnK</a:t>
            </a:r>
            <a:r>
              <a:rPr lang="cs-CZ" sz="4400" dirty="0">
                <a:solidFill>
                  <a:srgbClr val="00823B"/>
                </a:solidFill>
              </a:rPr>
              <a:t>, aby připravilo legislativní návrh, který by v lékárnách zmírnil dopady snížení úhrad léčivých přípravků.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4400" dirty="0">
              <a:solidFill>
                <a:srgbClr val="0082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6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40A96-50BC-40B1-9214-08896659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6600" dirty="0"/>
              <a:t>Návrhy usnesení XXXII. sjezdu ČLnK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4D165-0358-4612-B59D-CED50A81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143" y="2633179"/>
            <a:ext cx="14955977" cy="540707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4400" dirty="0">
              <a:solidFill>
                <a:srgbClr val="00823B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4400" b="1" dirty="0">
                <a:solidFill>
                  <a:srgbClr val="00823B"/>
                </a:solidFill>
              </a:rPr>
              <a:t>Sjezd ukládá představenstvu ČLnK </a:t>
            </a:r>
            <a:r>
              <a:rPr lang="cs-CZ" sz="4400" dirty="0">
                <a:solidFill>
                  <a:srgbClr val="00823B"/>
                </a:solidFill>
              </a:rPr>
              <a:t>prosazovat legislativní zakotvení farmaceutické péče dle návrhu předloženého ČLnK </a:t>
            </a:r>
            <a:r>
              <a:rPr lang="cs-CZ" dirty="0"/>
              <a:t>v rámci</a:t>
            </a:r>
            <a:r>
              <a:rPr lang="cs-CZ" sz="4400" dirty="0">
                <a:solidFill>
                  <a:srgbClr val="00823B"/>
                </a:solidFill>
              </a:rPr>
              <a:t> připomínkového řízení k návrhu novely zákona o zdravotních službách.</a:t>
            </a:r>
            <a:endParaRPr lang="cs-CZ" sz="3031" dirty="0">
              <a:solidFill>
                <a:srgbClr val="0082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71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40A96-50BC-40B1-9214-08896659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6600" dirty="0"/>
              <a:t>Návrhy usnesení XXXII. sjezdu ČLnK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4D165-0358-4612-B59D-CED50A81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143" y="2633179"/>
            <a:ext cx="14955977" cy="540707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4400" b="1" dirty="0">
              <a:solidFill>
                <a:srgbClr val="00823B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4400" b="1" dirty="0">
                <a:solidFill>
                  <a:srgbClr val="00823B"/>
                </a:solidFill>
              </a:rPr>
              <a:t>Sjezd ukládá představenstvu ČLnK </a:t>
            </a:r>
            <a:r>
              <a:rPr lang="cs-CZ" sz="4400" dirty="0">
                <a:solidFill>
                  <a:srgbClr val="00823B"/>
                </a:solidFill>
              </a:rPr>
              <a:t>prosazovat zastropování distribuční části společné obchodní přirážky u zdravotnických prostředků.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4400" dirty="0">
              <a:solidFill>
                <a:srgbClr val="0082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57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40A96-50BC-40B1-9214-08896659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6600" dirty="0"/>
              <a:t>Návrhy usnesení XXXII. sjezdu ČLnK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4D165-0358-4612-B59D-CED50A81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143" y="2633179"/>
            <a:ext cx="14955977" cy="540707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4400" dirty="0">
              <a:solidFill>
                <a:srgbClr val="00823B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4400" b="1" dirty="0">
                <a:solidFill>
                  <a:srgbClr val="00823B"/>
                </a:solidFill>
              </a:rPr>
              <a:t>Sjezd ukládá představenstvu ČLnK </a:t>
            </a:r>
            <a:r>
              <a:rPr lang="cs-CZ" sz="4400" dirty="0">
                <a:solidFill>
                  <a:srgbClr val="00823B"/>
                </a:solidFill>
              </a:rPr>
              <a:t>prosazovat povinnou elektronickou preskripci vybraných skupin zdravotnických prostředků na poukaz.</a:t>
            </a:r>
          </a:p>
        </p:txBody>
      </p:sp>
    </p:spTree>
    <p:extLst>
      <p:ext uri="{BB962C8B-B14F-4D97-AF65-F5344CB8AC3E}">
        <p14:creationId xmlns:p14="http://schemas.microsoft.com/office/powerpoint/2010/main" val="220610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40A96-50BC-40B1-9214-08896659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z="6600" dirty="0"/>
              <a:t>Návrhy usnesení XXXII. sjezdu ČLnK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4D165-0358-4612-B59D-CED50A81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143" y="2633179"/>
            <a:ext cx="14955977" cy="540707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4400" dirty="0">
              <a:solidFill>
                <a:srgbClr val="00823B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4400" b="1" dirty="0">
                <a:solidFill>
                  <a:srgbClr val="00823B"/>
                </a:solidFill>
              </a:rPr>
              <a:t>Sjezd ukládá představenstvu ČLnK </a:t>
            </a:r>
            <a:r>
              <a:rPr lang="cs-CZ" sz="4400" dirty="0">
                <a:solidFill>
                  <a:srgbClr val="00823B"/>
                </a:solidFill>
              </a:rPr>
              <a:t>jednat se zdravotními pojišťovnami o změně jejich přístupu v případě chyby předepisujícího lékaře tak, aby zdravotní pojišťovny nekrátily platbu lékárně, která za chybu nemůže.</a:t>
            </a:r>
            <a:endParaRPr lang="cs-CZ" sz="3031" dirty="0">
              <a:solidFill>
                <a:srgbClr val="0082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7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na Healtcomm kveten21</Template>
  <TotalTime>0</TotalTime>
  <Words>350</Words>
  <Application>Microsoft Office PowerPoint</Application>
  <PresentationFormat>Vlastní</PresentationFormat>
  <Paragraphs>36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Helvetica Neue</vt:lpstr>
      <vt:lpstr>Motiv Office</vt:lpstr>
      <vt:lpstr>Prezentace aplikace PowerPoint</vt:lpstr>
      <vt:lpstr>Návrhy usnesení XXXII. sjezdu ČLnK</vt:lpstr>
      <vt:lpstr>Návrhy usnesení XXXII. sjezdu ČLnK</vt:lpstr>
      <vt:lpstr>Návrhy usnesení XXXII. sjezdu ČLnK</vt:lpstr>
      <vt:lpstr>Návrhy usnesení XXXII. sjezdu ČLnK</vt:lpstr>
      <vt:lpstr>Návrhy usnesení XXXII. sjezdu ČLnK</vt:lpstr>
      <vt:lpstr>Návrhy usnesení XXXII. sjezdu ČLnK</vt:lpstr>
      <vt:lpstr>Návrhy usnesení XXXII. sjezdu ČLnK</vt:lpstr>
      <vt:lpstr>Návrhy usnesení XXXII. sjezdu ČLnK</vt:lpstr>
      <vt:lpstr>Návrhy usnesení XXXII. sjezdu ČLnK</vt:lpstr>
      <vt:lpstr>Návrhy usnesení XXXII. sjezdu ČLnK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2023-11-02T18:37:22Z</dcterms:modified>
</cp:coreProperties>
</file>